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821" r:id="rId3"/>
    <p:sldId id="817" r:id="rId4"/>
    <p:sldId id="815" r:id="rId5"/>
    <p:sldId id="818" r:id="rId6"/>
    <p:sldId id="829" r:id="rId7"/>
    <p:sldId id="825" r:id="rId8"/>
    <p:sldId id="806" r:id="rId9"/>
    <p:sldId id="826" r:id="rId10"/>
    <p:sldId id="827" r:id="rId11"/>
    <p:sldId id="828" r:id="rId12"/>
    <p:sldId id="805" r:id="rId13"/>
    <p:sldId id="830" r:id="rId14"/>
    <p:sldId id="833" r:id="rId15"/>
    <p:sldId id="832" r:id="rId16"/>
    <p:sldId id="812" r:id="rId17"/>
    <p:sldId id="820" r:id="rId18"/>
    <p:sldId id="824" r:id="rId19"/>
    <p:sldId id="790" r:id="rId20"/>
  </p:sldIdLst>
  <p:sldSz cx="9144000" cy="5143500" type="screen16x9"/>
  <p:notesSz cx="7104063" cy="10234613"/>
  <p:defaultTextStyle>
    <a:defPPr>
      <a:defRPr lang="es-ES"/>
    </a:defPPr>
    <a:lvl1pPr marL="0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2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5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19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1B3F60"/>
    <a:srgbClr val="A9CA3A"/>
    <a:srgbClr val="F2D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508" autoAdjust="0"/>
  </p:normalViewPr>
  <p:slideViewPr>
    <p:cSldViewPr>
      <p:cViewPr varScale="1">
        <p:scale>
          <a:sx n="117" d="100"/>
          <a:sy n="117" d="100"/>
        </p:scale>
        <p:origin x="66" y="25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42" y="-90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981" cy="512059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424" y="0"/>
            <a:ext cx="3078981" cy="512059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6BADF99A-E548-4652-BABE-08C1AD9A9C81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9720919"/>
            <a:ext cx="3078981" cy="512059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424" y="9720919"/>
            <a:ext cx="3078981" cy="512059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066EC397-6C39-4368-BECB-B94897403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1618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8" cy="511731"/>
          </a:xfrm>
          <a:prstGeom prst="rect">
            <a:avLst/>
          </a:prstGeom>
        </p:spPr>
        <p:txBody>
          <a:bodyPr vert="horz" lIns="95071" tIns="47535" rIns="95071" bIns="47535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8" cy="511731"/>
          </a:xfrm>
          <a:prstGeom prst="rect">
            <a:avLst/>
          </a:prstGeom>
        </p:spPr>
        <p:txBody>
          <a:bodyPr vert="horz" lIns="95071" tIns="47535" rIns="95071" bIns="47535" rtlCol="0"/>
          <a:lstStyle>
            <a:lvl1pPr algn="r">
              <a:defRPr sz="1200"/>
            </a:lvl1pPr>
          </a:lstStyle>
          <a:p>
            <a:fld id="{ACC1F4E9-A18D-4B91-AD81-ADEF6AF55579}" type="datetimeFigureOut">
              <a:rPr lang="es-ES" smtClean="0"/>
              <a:t>17/11/2025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1" tIns="47535" rIns="95071" bIns="47535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408" y="4861442"/>
            <a:ext cx="5683250" cy="4605576"/>
          </a:xfrm>
          <a:prstGeom prst="rect">
            <a:avLst/>
          </a:prstGeom>
        </p:spPr>
        <p:txBody>
          <a:bodyPr vert="horz" lIns="95071" tIns="47535" rIns="95071" bIns="47535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8" cy="511731"/>
          </a:xfrm>
          <a:prstGeom prst="rect">
            <a:avLst/>
          </a:prstGeom>
        </p:spPr>
        <p:txBody>
          <a:bodyPr vert="horz" lIns="95071" tIns="47535" rIns="95071" bIns="47535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8" cy="511731"/>
          </a:xfrm>
          <a:prstGeom prst="rect">
            <a:avLst/>
          </a:prstGeom>
        </p:spPr>
        <p:txBody>
          <a:bodyPr vert="horz" lIns="95071" tIns="47535" rIns="95071" bIns="47535" rtlCol="0" anchor="b"/>
          <a:lstStyle>
            <a:lvl1pPr algn="r">
              <a:defRPr sz="1200"/>
            </a:lvl1pPr>
          </a:lstStyle>
          <a:p>
            <a:fld id="{65C0D412-B817-439B-8E2E-D8612981A6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350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2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5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19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0D412-B817-439B-8E2E-D8612981A66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9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0D412-B817-439B-8E2E-D8612981A66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0D412-B817-439B-8E2E-D8612981A66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0D412-B817-439B-8E2E-D8612981A66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9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0D412-B817-439B-8E2E-D8612981A66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9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0D412-B817-439B-8E2E-D8612981A66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  <a:prstGeom prst="rect">
            <a:avLst/>
          </a:prstGeom>
        </p:spPr>
        <p:txBody>
          <a:bodyPr lIns="91426" tIns="45713" rIns="91426" bIns="4571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A2CD-0A8A-4360-8F1D-D2050232F6A7}" type="datetime1">
              <a:rPr lang="es-ES" smtClean="0"/>
              <a:t>17/11/2025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57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26" tIns="45713" rIns="91426" bIns="45713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3A45-DE48-46D0-92FD-9874FC06082E}" type="datetime1">
              <a:rPr lang="es-ES" smtClean="0"/>
              <a:t>17/11/2025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60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 lIns="91426" tIns="45713" rIns="91426" bIns="45713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8E4E0-36C9-4CD4-9F05-D048C16BB5C1}" type="datetime1">
              <a:rPr lang="es-ES" smtClean="0"/>
              <a:t>17/11/2025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4904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  <a:prstGeom prst="rect">
            <a:avLst/>
          </a:prstGeom>
        </p:spPr>
        <p:txBody>
          <a:bodyPr lIns="91426" tIns="45713" rIns="91426" bIns="4571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A2CD-0A8A-4360-8F1D-D2050232F6A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76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26" tIns="45713" rIns="91426" bIns="45713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36D-3E52-4882-B03C-D82A50D2F7D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17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26" tIns="45713" rIns="91426" bIns="45713"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26" tIns="45713" rIns="91426" bIns="45713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26B49-E944-49FA-A2CE-431B4107DE06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35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AF4B-E6B7-4532-A780-0E1F43464A5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22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26" tIns="45713" rIns="91426" bIns="45713"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4" indent="0">
              <a:buNone/>
              <a:defRPr sz="1600" b="1"/>
            </a:lvl4pPr>
            <a:lvl5pPr marL="1828525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19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lIns="91426" tIns="45713" rIns="91426" bIns="45713"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4" indent="0">
              <a:buNone/>
              <a:defRPr sz="1600" b="1"/>
            </a:lvl4pPr>
            <a:lvl5pPr marL="1828525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19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C664-EA88-45D4-A3D7-0863E51A3CA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56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B138-45F6-4107-BB0D-E08CFB4C220D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0A5E-43BE-43DF-82DA-0261713AD97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7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lIns="91426" tIns="45713" rIns="91426" bIns="45713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 lIns="91426" tIns="45713" rIns="91426" bIns="45713"/>
          <a:lstStyle>
            <a:lvl1pPr marL="0" indent="0">
              <a:buNone/>
              <a:defRPr sz="1400"/>
            </a:lvl1pPr>
            <a:lvl2pPr marL="457132" indent="0">
              <a:buNone/>
              <a:defRPr sz="1200"/>
            </a:lvl2pPr>
            <a:lvl3pPr marL="914262" indent="0">
              <a:buNone/>
              <a:defRPr sz="1000"/>
            </a:lvl3pPr>
            <a:lvl4pPr marL="1371394" indent="0">
              <a:buNone/>
              <a:defRPr sz="900"/>
            </a:lvl4pPr>
            <a:lvl5pPr marL="1828525" indent="0">
              <a:buNone/>
              <a:defRPr sz="900"/>
            </a:lvl5pPr>
            <a:lvl6pPr marL="2285657" indent="0">
              <a:buNone/>
              <a:defRPr sz="900"/>
            </a:lvl6pPr>
            <a:lvl7pPr marL="2742788" indent="0">
              <a:buNone/>
              <a:defRPr sz="900"/>
            </a:lvl7pPr>
            <a:lvl8pPr marL="3199919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CD3C-4CC7-45FC-921A-F1B9A253F9B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26" tIns="45713" rIns="91426" bIns="45713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36D-3E52-4882-B03C-D82A50D2F7D3}" type="datetime1">
              <a:rPr lang="es-ES" smtClean="0"/>
              <a:t>17/11/2025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2835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lIns="91426" tIns="45713" rIns="91426" bIns="45713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26" tIns="45713" rIns="91426" bIns="45713"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2" indent="0">
              <a:buNone/>
              <a:defRPr sz="2400"/>
            </a:lvl3pPr>
            <a:lvl4pPr marL="1371394" indent="0">
              <a:buNone/>
              <a:defRPr sz="2000"/>
            </a:lvl4pPr>
            <a:lvl5pPr marL="1828525" indent="0">
              <a:buNone/>
              <a:defRPr sz="2000"/>
            </a:lvl5pPr>
            <a:lvl6pPr marL="2285657" indent="0">
              <a:buNone/>
              <a:defRPr sz="2000"/>
            </a:lvl6pPr>
            <a:lvl7pPr marL="2742788" indent="0">
              <a:buNone/>
              <a:defRPr sz="2000"/>
            </a:lvl7pPr>
            <a:lvl8pPr marL="3199919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 lIns="91426" tIns="45713" rIns="91426" bIns="45713"/>
          <a:lstStyle>
            <a:lvl1pPr marL="0" indent="0">
              <a:buNone/>
              <a:defRPr sz="1400"/>
            </a:lvl1pPr>
            <a:lvl2pPr marL="457132" indent="0">
              <a:buNone/>
              <a:defRPr sz="1200"/>
            </a:lvl2pPr>
            <a:lvl3pPr marL="914262" indent="0">
              <a:buNone/>
              <a:defRPr sz="1000"/>
            </a:lvl3pPr>
            <a:lvl4pPr marL="1371394" indent="0">
              <a:buNone/>
              <a:defRPr sz="900"/>
            </a:lvl4pPr>
            <a:lvl5pPr marL="1828525" indent="0">
              <a:buNone/>
              <a:defRPr sz="900"/>
            </a:lvl5pPr>
            <a:lvl6pPr marL="2285657" indent="0">
              <a:buNone/>
              <a:defRPr sz="900"/>
            </a:lvl6pPr>
            <a:lvl7pPr marL="2742788" indent="0">
              <a:buNone/>
              <a:defRPr sz="900"/>
            </a:lvl7pPr>
            <a:lvl8pPr marL="3199919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69A0-D62A-4227-BBA9-526F4CF2EE35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4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26" tIns="45713" rIns="91426" bIns="45713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3A45-DE48-46D0-92FD-9874FC06082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44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 lIns="91426" tIns="45713" rIns="91426" bIns="45713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8E4E0-36C9-4CD4-9F05-D048C16BB5C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7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26" tIns="45713" rIns="91426" bIns="45713"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26" tIns="45713" rIns="91426" bIns="45713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26B49-E944-49FA-A2CE-431B4107DE06}" type="datetime1">
              <a:rPr lang="es-ES" smtClean="0"/>
              <a:t>17/11/2025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893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AF4B-E6B7-4532-A780-0E1F43464A5C}" type="datetime1">
              <a:rPr lang="es-ES" smtClean="0"/>
              <a:t>17/11/2025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41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26" tIns="45713" rIns="91426" bIns="45713"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4" indent="0">
              <a:buNone/>
              <a:defRPr sz="1600" b="1"/>
            </a:lvl4pPr>
            <a:lvl5pPr marL="1828525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19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lIns="91426" tIns="45713" rIns="91426" bIns="45713"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4" indent="0">
              <a:buNone/>
              <a:defRPr sz="1600" b="1"/>
            </a:lvl4pPr>
            <a:lvl5pPr marL="1828525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19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C664-EA88-45D4-A3D7-0863E51A3CA0}" type="datetime1">
              <a:rPr lang="es-ES" smtClean="0"/>
              <a:t>17/11/2025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42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B138-45F6-4107-BB0D-E08CFB4C220D}" type="datetime1">
              <a:rPr lang="es-ES" smtClean="0"/>
              <a:t>17/11/2025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62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0A5E-43BE-43DF-82DA-0261713AD97B}" type="datetime1">
              <a:rPr lang="es-ES" smtClean="0"/>
              <a:t>17/11/2025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760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lIns="91426" tIns="45713" rIns="91426" bIns="45713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 lIns="91426" tIns="45713" rIns="91426" bIns="45713"/>
          <a:lstStyle>
            <a:lvl1pPr marL="0" indent="0">
              <a:buNone/>
              <a:defRPr sz="1400"/>
            </a:lvl1pPr>
            <a:lvl2pPr marL="457132" indent="0">
              <a:buNone/>
              <a:defRPr sz="1200"/>
            </a:lvl2pPr>
            <a:lvl3pPr marL="914262" indent="0">
              <a:buNone/>
              <a:defRPr sz="1000"/>
            </a:lvl3pPr>
            <a:lvl4pPr marL="1371394" indent="0">
              <a:buNone/>
              <a:defRPr sz="900"/>
            </a:lvl4pPr>
            <a:lvl5pPr marL="1828525" indent="0">
              <a:buNone/>
              <a:defRPr sz="900"/>
            </a:lvl5pPr>
            <a:lvl6pPr marL="2285657" indent="0">
              <a:buNone/>
              <a:defRPr sz="900"/>
            </a:lvl6pPr>
            <a:lvl7pPr marL="2742788" indent="0">
              <a:buNone/>
              <a:defRPr sz="900"/>
            </a:lvl7pPr>
            <a:lvl8pPr marL="3199919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CD3C-4CC7-45FC-921A-F1B9A253F9B2}" type="datetime1">
              <a:rPr lang="es-ES" smtClean="0"/>
              <a:t>17/11/2025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85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lIns="91426" tIns="45713" rIns="91426" bIns="45713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26" tIns="45713" rIns="91426" bIns="45713"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2" indent="0">
              <a:buNone/>
              <a:defRPr sz="2400"/>
            </a:lvl3pPr>
            <a:lvl4pPr marL="1371394" indent="0">
              <a:buNone/>
              <a:defRPr sz="2000"/>
            </a:lvl4pPr>
            <a:lvl5pPr marL="1828525" indent="0">
              <a:buNone/>
              <a:defRPr sz="2000"/>
            </a:lvl5pPr>
            <a:lvl6pPr marL="2285657" indent="0">
              <a:buNone/>
              <a:defRPr sz="2000"/>
            </a:lvl6pPr>
            <a:lvl7pPr marL="2742788" indent="0">
              <a:buNone/>
              <a:defRPr sz="2000"/>
            </a:lvl7pPr>
            <a:lvl8pPr marL="3199919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 lIns="91426" tIns="45713" rIns="91426" bIns="45713"/>
          <a:lstStyle>
            <a:lvl1pPr marL="0" indent="0">
              <a:buNone/>
              <a:defRPr sz="1400"/>
            </a:lvl1pPr>
            <a:lvl2pPr marL="457132" indent="0">
              <a:buNone/>
              <a:defRPr sz="1200"/>
            </a:lvl2pPr>
            <a:lvl3pPr marL="914262" indent="0">
              <a:buNone/>
              <a:defRPr sz="1000"/>
            </a:lvl3pPr>
            <a:lvl4pPr marL="1371394" indent="0">
              <a:buNone/>
              <a:defRPr sz="900"/>
            </a:lvl4pPr>
            <a:lvl5pPr marL="1828525" indent="0">
              <a:buNone/>
              <a:defRPr sz="900"/>
            </a:lvl5pPr>
            <a:lvl6pPr marL="2285657" indent="0">
              <a:buNone/>
              <a:defRPr sz="900"/>
            </a:lvl6pPr>
            <a:lvl7pPr marL="2742788" indent="0">
              <a:buNone/>
              <a:defRPr sz="900"/>
            </a:lvl7pPr>
            <a:lvl8pPr marL="3199919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69A0-D62A-4227-BBA9-526F4CF2EE35}" type="datetime1">
              <a:rPr lang="es-ES" smtClean="0"/>
              <a:t>17/11/2025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96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9F42-BBAD-4063-BD7C-46690A88D116}" type="datetime1">
              <a:rPr lang="es-ES" smtClean="0"/>
              <a:t>17/11/2025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26D98-B13A-4A30-A07C-55C366319D44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-36512" y="0"/>
            <a:ext cx="9361040" cy="601112"/>
          </a:xfrm>
          <a:prstGeom prst="rect">
            <a:avLst/>
          </a:prstGeom>
          <a:solidFill>
            <a:srgbClr val="1B3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24" y="4299942"/>
            <a:ext cx="2080776" cy="843558"/>
          </a:xfrm>
          <a:prstGeom prst="rect">
            <a:avLst/>
          </a:prstGeom>
        </p:spPr>
      </p:pic>
      <p:pic>
        <p:nvPicPr>
          <p:cNvPr id="10" name="Picture 2" descr="F:\Mis documentos\Fotos\Otras\Logos\logo_2_tintas_blanco_con_letras_300ppp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512168" cy="6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 userDrawn="1"/>
        </p:nvSpPr>
        <p:spPr>
          <a:xfrm>
            <a:off x="1691680" y="123478"/>
            <a:ext cx="30650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bg1"/>
                </a:solidFill>
                <a:latin typeface="Berlin Sans FB Demi" panose="020E0802020502020306" pitchFamily="34" charset="0"/>
                <a:ea typeface="Cambria" panose="02040503050406030204" pitchFamily="18" charset="0"/>
              </a:rPr>
              <a:t>JORNADA SOBRE LOS RETOS DE LA GESTIÓN DEL AGUA</a:t>
            </a:r>
          </a:p>
        </p:txBody>
      </p:sp>
    </p:spTree>
    <p:extLst>
      <p:ext uri="{BB962C8B-B14F-4D97-AF65-F5344CB8AC3E}">
        <p14:creationId xmlns:p14="http://schemas.microsoft.com/office/powerpoint/2010/main" val="217799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2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8" indent="-285707" algn="l" defTabSz="91426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5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6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9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9F42-BBAD-4063-BD7C-46690A88D116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17/11/2025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26D98-B13A-4A30-A07C-55C366319D4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1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2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8" indent="-285707" algn="l" defTabSz="91426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5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6" indent="-228565" algn="l" defTabSz="9142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5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9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Mis documentos\Fotos\Otras\Logos\logo_2_tintas_blanco_300pp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8" y="411510"/>
            <a:ext cx="775536" cy="79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Mis documentos\Fotos\Otras\Logos\logo_2_tintas_letras_blanco_300p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06" y="1419622"/>
            <a:ext cx="2000140" cy="5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195736" y="3162768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prstClr val="white"/>
                </a:solidFill>
                <a:latin typeface="Berlin Sans FB Demi" panose="020E0802020502020306" pitchFamily="34" charset="0"/>
                <a:ea typeface="Cambria" panose="02040503050406030204" pitchFamily="18" charset="0"/>
              </a:rPr>
              <a:t>Implantación de los contadores digitales</a:t>
            </a:r>
          </a:p>
          <a:p>
            <a:pPr algn="ctr"/>
            <a:endParaRPr lang="es-ES" sz="1600" dirty="0">
              <a:solidFill>
                <a:prstClr val="white"/>
              </a:solidFill>
              <a:latin typeface="Berlin Sans FB Demi" panose="020E0802020502020306" pitchFamily="34" charset="0"/>
              <a:ea typeface="Cambria" panose="02040503050406030204" pitchFamily="18" charset="0"/>
            </a:endParaRPr>
          </a:p>
          <a:p>
            <a:pPr algn="ctr"/>
            <a:r>
              <a:rPr lang="es-ES" sz="1200" dirty="0">
                <a:solidFill>
                  <a:prstClr val="white"/>
                </a:solidFill>
                <a:latin typeface="Berlin Sans FB Demi" panose="020E0802020502020306" pitchFamily="34" charset="0"/>
                <a:ea typeface="Cambria" panose="02040503050406030204" pitchFamily="18" charset="0"/>
              </a:rPr>
              <a:t>Vicente José Richart Díaz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9512" y="2571750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prstClr val="white"/>
                </a:solidFill>
                <a:latin typeface="Berlin Sans FB Demi" panose="020E0802020502020306" pitchFamily="34" charset="0"/>
                <a:ea typeface="Cambria" panose="02040503050406030204" pitchFamily="18" charset="0"/>
              </a:rPr>
              <a:t>JORNADA SOBRE LOS RETOS DE LA GESTIÓN DEL AGUA</a:t>
            </a:r>
          </a:p>
        </p:txBody>
      </p:sp>
    </p:spTree>
    <p:extLst>
      <p:ext uri="{BB962C8B-B14F-4D97-AF65-F5344CB8AC3E}">
        <p14:creationId xmlns:p14="http://schemas.microsoft.com/office/powerpoint/2010/main" val="255786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0CE11-DA4F-30AC-A8DF-C72D226B0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3B2DA59-3E85-1D56-8FB3-E0CB11904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843558"/>
            <a:ext cx="6738806" cy="390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6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659310" y="1086302"/>
            <a:ext cx="3624658" cy="3933720"/>
            <a:chOff x="227262" y="253209"/>
            <a:chExt cx="4266497" cy="4630286"/>
          </a:xfrm>
        </p:grpSpPr>
        <p:pic>
          <p:nvPicPr>
            <p:cNvPr id="4" name="Imagen 9">
              <a:extLst>
                <a:ext uri="{FF2B5EF4-FFF2-40B4-BE49-F238E27FC236}">
                  <a16:creationId xmlns:a16="http://schemas.microsoft.com/office/drawing/2014/main" id="{5E35E6C9-F00A-CF68-B051-6ED9F931A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262" y="253209"/>
              <a:ext cx="1828674" cy="25992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Imagen 14">
              <a:extLst>
                <a:ext uri="{FF2B5EF4-FFF2-40B4-BE49-F238E27FC236}">
                  <a16:creationId xmlns:a16="http://schemas.microsoft.com/office/drawing/2014/main" id="{7B3CC780-6537-8910-7A17-CD9CDE011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459" y="987574"/>
              <a:ext cx="1888577" cy="25992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Imagen 6">
              <a:extLst>
                <a:ext uri="{FF2B5EF4-FFF2-40B4-BE49-F238E27FC236}">
                  <a16:creationId xmlns:a16="http://schemas.microsoft.com/office/drawing/2014/main" id="{CACDDBE5-F22B-263A-776A-DF0A8D222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5321" y="2196927"/>
              <a:ext cx="1888577" cy="26865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Imagen 8">
              <a:extLst>
                <a:ext uri="{FF2B5EF4-FFF2-40B4-BE49-F238E27FC236}">
                  <a16:creationId xmlns:a16="http://schemas.microsoft.com/office/drawing/2014/main" id="{1088F5B4-4FFC-8ABA-95F5-985E60D2F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2798" y="1563246"/>
              <a:ext cx="1860961" cy="25992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10" name="9 Conector recto"/>
          <p:cNvCxnSpPr/>
          <p:nvPr/>
        </p:nvCxnSpPr>
        <p:spPr>
          <a:xfrm>
            <a:off x="4716016" y="707041"/>
            <a:ext cx="0" cy="4248472"/>
          </a:xfrm>
          <a:prstGeom prst="line">
            <a:avLst/>
          </a:prstGeom>
          <a:ln w="28575">
            <a:solidFill>
              <a:srgbClr val="1B3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5"/>
          <p:cNvSpPr>
            <a:spLocks noChangeArrowheads="1"/>
          </p:cNvSpPr>
          <p:nvPr/>
        </p:nvSpPr>
        <p:spPr bwMode="auto">
          <a:xfrm>
            <a:off x="467544" y="710575"/>
            <a:ext cx="3687186" cy="276999"/>
          </a:xfrm>
          <a:prstGeom prst="rect">
            <a:avLst/>
          </a:prstGeom>
          <a:noFill/>
          <a:ln w="9525" algn="ctr">
            <a:solidFill>
              <a:srgbClr val="1B3F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ES" sz="1200" b="1" dirty="0">
                <a:solidFill>
                  <a:srgbClr val="000000"/>
                </a:solidFill>
                <a:latin typeface="Calibri" pitchFamily="34" charset="0"/>
              </a:rPr>
              <a:t>Nuevos retos</a:t>
            </a:r>
          </a:p>
        </p:txBody>
      </p:sp>
      <p:pic>
        <p:nvPicPr>
          <p:cNvPr id="20" name="Picture 2" descr="C:\Users\Vicente\AppData\Local\Packages\Microsoft.Windows.Photos_8wekyb3d8bbwe\TempState\ShareServiceTempFolder\graph_simi_1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67" y="716117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314" y="4155926"/>
            <a:ext cx="1766789" cy="62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B65707F6-EBA0-4D08-BE58-45DAFDEC2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4115" y="716117"/>
            <a:ext cx="2016224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fontAlgn="base">
              <a:spcBef>
                <a:spcPct val="50000"/>
              </a:spcBef>
              <a:spcAft>
                <a:spcPct val="0"/>
              </a:spcAft>
              <a:buBlip>
                <a:blip r:embed="rId9"/>
              </a:buBlip>
            </a:pPr>
            <a:r>
              <a:rPr lang="es-ES" altLang="es-ES" sz="1050" dirty="0">
                <a:solidFill>
                  <a:srgbClr val="000000"/>
                </a:solidFill>
              </a:rPr>
              <a:t>Imprescindible para el seguimiento de la evaluación de los acuíferos y el necesario desarrollo del Plan de explotación</a:t>
            </a:r>
          </a:p>
        </p:txBody>
      </p:sp>
    </p:spTree>
    <p:extLst>
      <p:ext uri="{BB962C8B-B14F-4D97-AF65-F5344CB8AC3E}">
        <p14:creationId xmlns:p14="http://schemas.microsoft.com/office/powerpoint/2010/main" val="2776963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5F83-67C4-A9B0-A78C-DA9384C30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294D2094-E30B-AFF1-B4DD-E958A5DE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71550"/>
            <a:ext cx="4968552" cy="398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1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1CE32-DF93-9784-12C8-822D1BCE2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0FA3FE-C2BE-08BD-7652-8EDC1664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43558"/>
            <a:ext cx="3314724" cy="40005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7C3870-400E-F654-40B6-AC58941D3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897172"/>
            <a:ext cx="2480076" cy="39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00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ED8E0-2651-1746-6B15-B718FF60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B32174-A764-331D-33D1-943ACCF3A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2981"/>
            <a:ext cx="3828610" cy="25242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190D23-723E-4A5F-479C-3E60EBCA3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5" y="1563638"/>
            <a:ext cx="3828611" cy="251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73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4869119" y="843558"/>
            <a:ext cx="3879345" cy="3574201"/>
            <a:chOff x="290596" y="661766"/>
            <a:chExt cx="3375289" cy="310979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13" y="2266764"/>
              <a:ext cx="1021082" cy="71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70" y="1477574"/>
              <a:ext cx="1021082" cy="710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661766"/>
              <a:ext cx="1025213" cy="71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1477573"/>
              <a:ext cx="1013191" cy="710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59" y="2264106"/>
              <a:ext cx="1028976" cy="72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96" y="3036026"/>
              <a:ext cx="1041392" cy="73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13" y="661766"/>
              <a:ext cx="1011231" cy="71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604" y="3040168"/>
              <a:ext cx="1043294" cy="73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661988"/>
              <a:ext cx="1015983" cy="713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1461630"/>
              <a:ext cx="1002419" cy="70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239520"/>
              <a:ext cx="1038101" cy="729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2606" y="3040520"/>
              <a:ext cx="1046337" cy="73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18 Imagen"/>
          <p:cNvPicPr/>
          <p:nvPr/>
        </p:nvPicPr>
        <p:blipFill>
          <a:blip r:embed="rId15"/>
          <a:stretch>
            <a:fillRect/>
          </a:stretch>
        </p:blipFill>
        <p:spPr>
          <a:xfrm>
            <a:off x="291837" y="2751770"/>
            <a:ext cx="3918435" cy="22628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4" y="627534"/>
            <a:ext cx="3506664" cy="191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31 Conector recto"/>
          <p:cNvCxnSpPr/>
          <p:nvPr/>
        </p:nvCxnSpPr>
        <p:spPr>
          <a:xfrm flipH="1">
            <a:off x="395536" y="2645070"/>
            <a:ext cx="3599362" cy="0"/>
          </a:xfrm>
          <a:prstGeom prst="line">
            <a:avLst/>
          </a:prstGeom>
          <a:ln w="28575">
            <a:solidFill>
              <a:srgbClr val="1B3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4644008" y="627534"/>
            <a:ext cx="0" cy="4248472"/>
          </a:xfrm>
          <a:prstGeom prst="line">
            <a:avLst/>
          </a:prstGeom>
          <a:ln w="28575">
            <a:solidFill>
              <a:srgbClr val="1B3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5292080" y="19548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Explotación</a:t>
            </a:r>
          </a:p>
        </p:txBody>
      </p:sp>
    </p:spTree>
    <p:extLst>
      <p:ext uri="{BB962C8B-B14F-4D97-AF65-F5344CB8AC3E}">
        <p14:creationId xmlns:p14="http://schemas.microsoft.com/office/powerpoint/2010/main" val="322565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5292080" y="19548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Explotación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1550"/>
            <a:ext cx="6540440" cy="369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65707F6-EBA0-4D08-BE58-45DAFDEC2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1519360"/>
            <a:ext cx="2173546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ES" sz="1100" b="1" u="sng" dirty="0">
                <a:solidFill>
                  <a:srgbClr val="000000"/>
                </a:solidFill>
              </a:rPr>
              <a:t>Variables: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Blip>
                <a:blip r:embed="rId4"/>
              </a:buBlip>
            </a:pPr>
            <a:r>
              <a:rPr lang="es-ES" altLang="es-ES" sz="1100" dirty="0">
                <a:solidFill>
                  <a:srgbClr val="000000"/>
                </a:solidFill>
              </a:rPr>
              <a:t>Disponibilidad de caudales en el río Júcar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Blip>
                <a:blip r:embed="rId4"/>
              </a:buBlip>
            </a:pPr>
            <a:r>
              <a:rPr lang="es-ES" altLang="es-ES" sz="1100" dirty="0">
                <a:solidFill>
                  <a:srgbClr val="000000"/>
                </a:solidFill>
              </a:rPr>
              <a:t>Limitaciones de distribución en el PTJV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Blip>
                <a:blip r:embed="rId4"/>
              </a:buBlip>
            </a:pPr>
            <a:r>
              <a:rPr lang="es-ES" altLang="es-ES" sz="1100" dirty="0">
                <a:solidFill>
                  <a:srgbClr val="000000"/>
                </a:solidFill>
              </a:rPr>
              <a:t>Demandas 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Blip>
                <a:blip r:embed="rId4"/>
              </a:buBlip>
            </a:pPr>
            <a:r>
              <a:rPr lang="es-ES" altLang="es-ES" sz="1100" dirty="0">
                <a:solidFill>
                  <a:srgbClr val="000000"/>
                </a:solidFill>
              </a:rPr>
              <a:t>Capacidades de regulación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Blip>
                <a:blip r:embed="rId4"/>
              </a:buBlip>
            </a:pPr>
            <a:r>
              <a:rPr lang="es-ES" altLang="es-ES" sz="1100" dirty="0">
                <a:solidFill>
                  <a:srgbClr val="000000"/>
                </a:solidFill>
              </a:rPr>
              <a:t>Capacidades de producción de aguas subterráneas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Blip>
                <a:blip r:embed="rId4"/>
              </a:buBlip>
            </a:pPr>
            <a:r>
              <a:rPr lang="es-ES" altLang="es-ES" sz="1100" dirty="0">
                <a:solidFill>
                  <a:srgbClr val="000000"/>
                </a:solidFill>
              </a:rPr>
              <a:t>Optimización energética</a:t>
            </a:r>
          </a:p>
        </p:txBody>
      </p:sp>
    </p:spTree>
    <p:extLst>
      <p:ext uri="{BB962C8B-B14F-4D97-AF65-F5344CB8AC3E}">
        <p14:creationId xmlns:p14="http://schemas.microsoft.com/office/powerpoint/2010/main" val="868995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 descr="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8" y="1275606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34" y="1561004"/>
            <a:ext cx="951406" cy="970434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12" y="2634439"/>
            <a:ext cx="1711249" cy="51337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711" y="952520"/>
            <a:ext cx="2986745" cy="33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izquierda y derecha"/>
          <p:cNvSpPr/>
          <p:nvPr/>
        </p:nvSpPr>
        <p:spPr>
          <a:xfrm>
            <a:off x="2665376" y="2275102"/>
            <a:ext cx="576064" cy="2563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Flecha izquierda y derecha"/>
          <p:cNvSpPr/>
          <p:nvPr/>
        </p:nvSpPr>
        <p:spPr>
          <a:xfrm>
            <a:off x="5105061" y="2274880"/>
            <a:ext cx="576064" cy="2563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5292080" y="19548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Necesidades</a:t>
            </a:r>
          </a:p>
        </p:txBody>
      </p:sp>
    </p:spTree>
    <p:extLst>
      <p:ext uri="{BB962C8B-B14F-4D97-AF65-F5344CB8AC3E}">
        <p14:creationId xmlns:p14="http://schemas.microsoft.com/office/powerpoint/2010/main" val="3772098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Mis documentos\Fotos\Otras\Logos\logo_2_tintas_blanco_300pp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8" y="699542"/>
            <a:ext cx="775536" cy="79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Mis documentos\Fotos\Otras\Logos\logo_2_tintas_letras_blanco_300p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06" y="1707654"/>
            <a:ext cx="2000140" cy="5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195736" y="300379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Berlin Sans FB Demi" panose="020E0802020502020306" pitchFamily="34" charset="0"/>
                <a:ea typeface="Cambria" panose="02040503050406030204" pitchFamily="18" charset="0"/>
              </a:rPr>
              <a:t>Gracias por la atención</a:t>
            </a:r>
          </a:p>
        </p:txBody>
      </p:sp>
    </p:spTree>
    <p:extLst>
      <p:ext uri="{BB962C8B-B14F-4D97-AF65-F5344CB8AC3E}">
        <p14:creationId xmlns:p14="http://schemas.microsoft.com/office/powerpoint/2010/main" val="2591216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330401" y="1615078"/>
            <a:ext cx="3607544" cy="1944216"/>
            <a:chOff x="283566" y="1802024"/>
            <a:chExt cx="2326032" cy="125357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66" y="1802024"/>
              <a:ext cx="2304256" cy="1227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593374" y="2781970"/>
              <a:ext cx="2016224" cy="2736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s-ES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4283968" y="1521143"/>
            <a:ext cx="3816424" cy="2029887"/>
            <a:chOff x="4330912" y="2863177"/>
            <a:chExt cx="2354519" cy="1252326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912" y="2863177"/>
              <a:ext cx="2354519" cy="125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11 Rectángulo"/>
            <p:cNvSpPr/>
            <p:nvPr/>
          </p:nvSpPr>
          <p:spPr>
            <a:xfrm>
              <a:off x="4716016" y="3867894"/>
              <a:ext cx="1969415" cy="2476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53861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masas_iph_nph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9587"/>
            <a:ext cx="2304366" cy="226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asas_iph_recurs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28" y="719587"/>
            <a:ext cx="2300980" cy="226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masas_iph_dch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92" y="719587"/>
            <a:ext cx="2306156" cy="22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masas_iph_consum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65" y="699542"/>
            <a:ext cx="2338931" cy="230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967891"/>
            <a:ext cx="2737123" cy="2209713"/>
          </a:xfrm>
          <a:prstGeom prst="rect">
            <a:avLst/>
          </a:prstGeom>
        </p:spPr>
      </p:pic>
      <p:pic>
        <p:nvPicPr>
          <p:cNvPr id="14" name="Picture 6" descr="superf_a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98" y="3226160"/>
            <a:ext cx="2060535" cy="143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551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50" y="1059582"/>
            <a:ext cx="4536504" cy="353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43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4D3DA-1B97-EF53-8C2A-4066167DF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53B4C3-4EDD-8E12-FFF2-7D70FAA2C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71550"/>
            <a:ext cx="3162741" cy="425826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EC469F1-9DEA-087A-F5DD-D64CAEA5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43558"/>
            <a:ext cx="3806425" cy="404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404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B6EC7-D740-CE64-7830-17C77F0B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A0B580-B1D1-E2FA-0BA1-A093C72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95686"/>
            <a:ext cx="461360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B9C7FC9-6DBB-436F-563A-108BDA3C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15566"/>
            <a:ext cx="4335178" cy="395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98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65233"/>
            <a:ext cx="4966930" cy="335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66764"/>
            <a:ext cx="3494880" cy="235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">
            <a:extLst>
              <a:ext uri="{FF2B5EF4-FFF2-40B4-BE49-F238E27FC236}">
                <a16:creationId xmlns:a16="http://schemas.microsoft.com/office/drawing/2014/main" id="{9FC99252-D92A-EB43-32AB-B8AEE82E4B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3735"/>
            <a:ext cx="2477946" cy="138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4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82E09-8772-1D54-CA92-DCFBE7E1C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0133C1-D8FA-9CFF-0A57-6D5016EC8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75606"/>
            <a:ext cx="2250000" cy="30403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E78F1B-ECD1-12C6-6391-44A8C9744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419622"/>
            <a:ext cx="2489423" cy="256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7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420AA-2D6B-2C07-D85D-5170DED99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DCED35-39A8-5278-D9F1-C7F2469ED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8" y="1131590"/>
            <a:ext cx="2527014" cy="33603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02EB3C-82CD-D975-E5C2-49D8DF3F5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963444"/>
            <a:ext cx="2798052" cy="37208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A08519-F408-7883-AEDA-A308CC299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63444"/>
            <a:ext cx="2798052" cy="37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090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15019</TotalTime>
  <Words>78</Words>
  <Application>Microsoft Office PowerPoint</Application>
  <PresentationFormat>Presentación en pantalla (16:9)</PresentationFormat>
  <Paragraphs>23</Paragraphs>
  <Slides>18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Berlin Sans FB Demi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JCU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Vicente</dc:creator>
  <cp:lastModifiedBy>Vicente Richart</cp:lastModifiedBy>
  <cp:revision>1313</cp:revision>
  <cp:lastPrinted>2020-03-03T11:38:25Z</cp:lastPrinted>
  <dcterms:created xsi:type="dcterms:W3CDTF">2014-06-26T11:36:11Z</dcterms:created>
  <dcterms:modified xsi:type="dcterms:W3CDTF">2025-11-17T08:13:36Z</dcterms:modified>
</cp:coreProperties>
</file>