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85" r:id="rId7"/>
    <p:sldId id="289" r:id="rId8"/>
    <p:sldId id="258" r:id="rId9"/>
    <p:sldId id="291" r:id="rId10"/>
    <p:sldId id="288" r:id="rId11"/>
    <p:sldId id="287" r:id="rId12"/>
    <p:sldId id="292" r:id="rId13"/>
    <p:sldId id="293" r:id="rId14"/>
    <p:sldId id="294" r:id="rId15"/>
    <p:sldId id="295" r:id="rId16"/>
    <p:sldId id="296" r:id="rId17"/>
    <p:sldId id="298" r:id="rId18"/>
    <p:sldId id="297" r:id="rId19"/>
    <p:sldId id="308" r:id="rId20"/>
    <p:sldId id="309" r:id="rId21"/>
    <p:sldId id="311" r:id="rId22"/>
    <p:sldId id="315" r:id="rId23"/>
    <p:sldId id="314" r:id="rId24"/>
    <p:sldId id="313" r:id="rId25"/>
    <p:sldId id="300" r:id="rId26"/>
    <p:sldId id="302" r:id="rId27"/>
    <p:sldId id="303" r:id="rId28"/>
    <p:sldId id="304" r:id="rId29"/>
    <p:sldId id="305" r:id="rId30"/>
    <p:sldId id="306" r:id="rId31"/>
    <p:sldId id="316" r:id="rId32"/>
  </p:sldIdLst>
  <p:sldSz cx="12192000" cy="6858000"/>
  <p:notesSz cx="6796088" cy="9871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2" d="100"/>
          <a:sy n="72" d="100"/>
        </p:scale>
        <p:origin x="1027" y="283"/>
      </p:cViewPr>
      <p:guideLst>
        <p:guide orient="horz" pos="1593"/>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08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E4A7ED8-D032-43AE-9778-73172A91131F}" type="datetimeFigureOut">
              <a:rPr lang="es-ES" smtClean="0"/>
              <a:t>16/11/2025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140271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102955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193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23844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35019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188474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7214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4713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10017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4A7ED8-D032-43AE-9778-73172A91131F}" type="datetimeFigureOut">
              <a:rPr lang="es-ES" smtClean="0"/>
              <a:t>16/11/2025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267103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4A7ED8-D032-43AE-9778-73172A91131F}" type="datetimeFigureOut">
              <a:rPr lang="es-ES" smtClean="0"/>
              <a:t>16/11/2025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224033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4A7ED8-D032-43AE-9778-73172A91131F}" type="datetimeFigureOut">
              <a:rPr lang="es-ES" smtClean="0"/>
              <a:t>16/11/2025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272910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4A7ED8-D032-43AE-9778-73172A91131F}" type="datetimeFigureOut">
              <a:rPr lang="es-ES" smtClean="0"/>
              <a:t>16/11/2025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209519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A7ED8-D032-43AE-9778-73172A91131F}" type="datetimeFigureOut">
              <a:rPr lang="es-ES" smtClean="0"/>
              <a:t>16/11/2025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228140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4A7ED8-D032-43AE-9778-73172A91131F}" type="datetimeFigureOut">
              <a:rPr lang="es-ES" smtClean="0"/>
              <a:t>16/11/2025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34445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4A7ED8-D032-43AE-9778-73172A91131F}" type="datetimeFigureOut">
              <a:rPr lang="es-ES" smtClean="0"/>
              <a:t>16/11/2025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4B94F1A-1198-48AB-BB1B-6CBAA2C92411}" type="slidenum">
              <a:rPr lang="es-ES" smtClean="0"/>
              <a:t>‹Nº›</a:t>
            </a:fld>
            <a:endParaRPr lang="es-ES"/>
          </a:p>
        </p:txBody>
      </p:sp>
    </p:spTree>
    <p:extLst>
      <p:ext uri="{BB962C8B-B14F-4D97-AF65-F5344CB8AC3E}">
        <p14:creationId xmlns:p14="http://schemas.microsoft.com/office/powerpoint/2010/main" val="2999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E4A7ED8-D032-43AE-9778-73172A91131F}" type="datetimeFigureOut">
              <a:rPr lang="es-ES" smtClean="0"/>
              <a:t>16/11/2025</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4B94F1A-1198-48AB-BB1B-6CBAA2C92411}" type="slidenum">
              <a:rPr lang="es-ES" smtClean="0"/>
              <a:t>‹Nº›</a:t>
            </a:fld>
            <a:endParaRPr lang="es-ES"/>
          </a:p>
        </p:txBody>
      </p:sp>
    </p:spTree>
    <p:extLst>
      <p:ext uri="{BB962C8B-B14F-4D97-AF65-F5344CB8AC3E}">
        <p14:creationId xmlns:p14="http://schemas.microsoft.com/office/powerpoint/2010/main" val="42256045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El contenido generado por IA puede ser incorrecto.">
            <a:extLst>
              <a:ext uri="{FF2B5EF4-FFF2-40B4-BE49-F238E27FC236}">
                <a16:creationId xmlns:a16="http://schemas.microsoft.com/office/drawing/2014/main" id="{C1BB37E1-D2AB-66DE-51E7-F6503D3420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447" y="142138"/>
            <a:ext cx="10293640" cy="2728062"/>
          </a:xfrm>
          <a:prstGeom prst="rect">
            <a:avLst/>
          </a:prstGeom>
          <a:noFill/>
          <a:ln>
            <a:noFill/>
          </a:ln>
        </p:spPr>
      </p:pic>
      <p:sp>
        <p:nvSpPr>
          <p:cNvPr id="8" name="CuadroTexto 7">
            <a:extLst>
              <a:ext uri="{FF2B5EF4-FFF2-40B4-BE49-F238E27FC236}">
                <a16:creationId xmlns:a16="http://schemas.microsoft.com/office/drawing/2014/main" id="{6F483AF1-DF80-447D-99D3-8F5E98455DA8}"/>
              </a:ext>
            </a:extLst>
          </p:cNvPr>
          <p:cNvSpPr txBox="1"/>
          <p:nvPr/>
        </p:nvSpPr>
        <p:spPr>
          <a:xfrm>
            <a:off x="184150" y="3268764"/>
            <a:ext cx="11823699" cy="3447098"/>
          </a:xfrm>
          <a:prstGeom prst="rect">
            <a:avLst/>
          </a:prstGeom>
          <a:noFill/>
        </p:spPr>
        <p:txBody>
          <a:bodyPr wrap="square">
            <a:spAutoFit/>
          </a:bodyPr>
          <a:lstStyle/>
          <a:p>
            <a:pPr algn="ctr">
              <a:buNone/>
            </a:pPr>
            <a:r>
              <a:rPr lang="es-ES" sz="3200" b="1" kern="100" dirty="0">
                <a:effectLst/>
                <a:latin typeface="Aptos Narrow" panose="020B0004020202020204" pitchFamily="34" charset="0"/>
                <a:ea typeface="Aptos" panose="020B0004020202020204" pitchFamily="34" charset="0"/>
                <a:cs typeface="Arial" panose="020B0604020202020204" pitchFamily="34" charset="0"/>
              </a:rPr>
              <a:t>PROYECTO PARA LA DIGITALIZACIÓN DEL REGADÍO DE LA JUNTA CENTRAL DE USUARIOS DE LA MASA DE AGUA SUBTERRÁNEA DE REQUENA – UTIEL CON LA EJECUCIÓN DE LOS TRABAJOS VINCULADOS A LAS AYUDAS DEL PERTE DIGITALIZACIÓN CICLO DEL AGUA DE RIEGO DEL MITECO</a:t>
            </a:r>
            <a:endParaRPr lang="es-ES" sz="2000" kern="100" dirty="0">
              <a:effectLst/>
              <a:latin typeface="Aptos Narrow" panose="020B0004020202020204" pitchFamily="34" charset="0"/>
              <a:ea typeface="Aptos" panose="020B0004020202020204" pitchFamily="34" charset="0"/>
              <a:cs typeface="Arial" panose="020B0604020202020204" pitchFamily="34" charset="0"/>
            </a:endParaRPr>
          </a:p>
          <a:p>
            <a:pPr algn="ctr">
              <a:buNone/>
            </a:pPr>
            <a:r>
              <a:rPr lang="es-ES" sz="2000" kern="100" dirty="0">
                <a:effectLst/>
                <a:latin typeface="Aptos Narrow" panose="020B0004020202020204" pitchFamily="34" charset="0"/>
                <a:ea typeface="Aptos" panose="020B0004020202020204" pitchFamily="34" charset="0"/>
                <a:cs typeface="Arial" panose="020B0604020202020204" pitchFamily="34" charset="0"/>
              </a:rPr>
              <a:t> </a:t>
            </a:r>
          </a:p>
          <a:p>
            <a:pPr algn="just">
              <a:buNone/>
            </a:pPr>
            <a:r>
              <a:rPr lang="es-ES" sz="2000" kern="100" dirty="0">
                <a:effectLst/>
                <a:latin typeface="Aptos Narrow" panose="020B0004020202020204" pitchFamily="34" charset="0"/>
                <a:ea typeface="Aptos" panose="020B0004020202020204" pitchFamily="34" charset="0"/>
                <a:cs typeface="Arial" panose="020B0604020202020204" pitchFamily="34" charset="0"/>
              </a:rPr>
              <a:t> </a:t>
            </a:r>
          </a:p>
          <a:p>
            <a:pPr algn="ctr">
              <a:buNone/>
            </a:pPr>
            <a:r>
              <a:rPr lang="es-ES" sz="2000" b="1" i="1" kern="100" dirty="0">
                <a:effectLst/>
                <a:latin typeface="Aptos Narrow" panose="020B0004020202020204" pitchFamily="34" charset="0"/>
                <a:ea typeface="Aptos" panose="020B0004020202020204" pitchFamily="34" charset="0"/>
                <a:cs typeface="Arial" panose="020B0604020202020204" pitchFamily="34" charset="0"/>
              </a:rPr>
              <a:t>EN EJECUCIÓN DESDE JULIO 2025 PERTE 1. FINALIZACIÓN JUNIO 2026.</a:t>
            </a:r>
            <a:endParaRPr lang="es-ES" sz="2000" kern="100" dirty="0">
              <a:effectLst/>
              <a:latin typeface="Aptos Narrow"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613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23EFD-647F-6A28-CBB1-93CDA361A69E}"/>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94DDCF47-F7E3-BDCC-26D5-0992B165231A}"/>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921F6F3F-7EF2-2024-2D85-3C6B7FA83B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AF205F4E-8A02-38DA-38B6-52FC9247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F6013EF9-1EC9-1695-4C45-076948F879A8}"/>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6" name="CuadroTexto 5">
            <a:extLst>
              <a:ext uri="{FF2B5EF4-FFF2-40B4-BE49-F238E27FC236}">
                <a16:creationId xmlns:a16="http://schemas.microsoft.com/office/drawing/2014/main" id="{5DE60297-7259-757D-7186-8B840BC09893}"/>
              </a:ext>
            </a:extLst>
          </p:cNvPr>
          <p:cNvSpPr txBox="1"/>
          <p:nvPr/>
        </p:nvSpPr>
        <p:spPr>
          <a:xfrm>
            <a:off x="215123" y="1625938"/>
            <a:ext cx="11761754" cy="1323439"/>
          </a:xfrm>
          <a:prstGeom prst="rect">
            <a:avLst/>
          </a:prstGeom>
          <a:noFill/>
        </p:spPr>
        <p:txBody>
          <a:bodyPr wrap="square">
            <a:spAutoFit/>
          </a:bodyPr>
          <a:lstStyle/>
          <a:p>
            <a:r>
              <a:rPr lang="es-ES" sz="2000" dirty="0">
                <a:solidFill>
                  <a:schemeClr val="bg1"/>
                </a:solidFill>
                <a:latin typeface="Arial" panose="020B0604020202020204" pitchFamily="34" charset="0"/>
                <a:cs typeface="Arial" panose="020B0604020202020204" pitchFamily="34" charset="0"/>
              </a:rPr>
              <a:t>Los trabajos de digitalización de contadores en las captaciones de </a:t>
            </a:r>
            <a:r>
              <a:rPr lang="es-ES" sz="2000" dirty="0" err="1">
                <a:solidFill>
                  <a:schemeClr val="bg1"/>
                </a:solidFill>
                <a:latin typeface="Arial" panose="020B0604020202020204" pitchFamily="34" charset="0"/>
                <a:cs typeface="Arial" panose="020B0604020202020204" pitchFamily="34" charset="0"/>
              </a:rPr>
              <a:t>DPH</a:t>
            </a:r>
            <a:r>
              <a:rPr lang="es-ES" sz="2000" dirty="0">
                <a:solidFill>
                  <a:schemeClr val="bg1"/>
                </a:solidFill>
                <a:latin typeface="Arial" panose="020B0604020202020204" pitchFamily="34" charset="0"/>
                <a:cs typeface="Arial" panose="020B0604020202020204" pitchFamily="34" charset="0"/>
              </a:rPr>
              <a:t> a ejecutar con el proyecto del PERTE-I de la </a:t>
            </a:r>
            <a:r>
              <a:rPr lang="es-ES" sz="2000" dirty="0" err="1">
                <a:solidFill>
                  <a:schemeClr val="bg1"/>
                </a:solidFill>
                <a:latin typeface="Arial" panose="020B0604020202020204" pitchFamily="34" charset="0"/>
                <a:cs typeface="Arial" panose="020B0604020202020204" pitchFamily="34" charset="0"/>
              </a:rPr>
              <a:t>JCUMA</a:t>
            </a:r>
            <a:r>
              <a:rPr lang="es-ES" sz="2000" dirty="0">
                <a:solidFill>
                  <a:schemeClr val="bg1"/>
                </a:solidFill>
                <a:latin typeface="Arial" panose="020B0604020202020204" pitchFamily="34" charset="0"/>
                <a:cs typeface="Arial" panose="020B0604020202020204" pitchFamily="34" charset="0"/>
              </a:rPr>
              <a:t> a fecha del mes de Octubre 2025 suman un porcentaje de más del 35% de contadores instalados sobre el total a instalar, los trabajos comenzaron en Julio 2025, estando previsto que finalicen aproximadamente en Abril 2026</a:t>
            </a:r>
            <a:endParaRPr lang="es-ES" sz="2000" dirty="0"/>
          </a:p>
        </p:txBody>
      </p:sp>
      <p:sp>
        <p:nvSpPr>
          <p:cNvPr id="10" name="Título 1">
            <a:extLst>
              <a:ext uri="{FF2B5EF4-FFF2-40B4-BE49-F238E27FC236}">
                <a16:creationId xmlns:a16="http://schemas.microsoft.com/office/drawing/2014/main" id="{DFE4068A-B2E3-AB44-484B-C9A0F224BB3D}"/>
              </a:ext>
            </a:extLst>
          </p:cNvPr>
          <p:cNvSpPr>
            <a:spLocks noGrp="1"/>
          </p:cNvSpPr>
          <p:nvPr>
            <p:ph type="title"/>
          </p:nvPr>
        </p:nvSpPr>
        <p:spPr>
          <a:xfrm>
            <a:off x="374261" y="3155090"/>
            <a:ext cx="11443477" cy="1507067"/>
          </a:xfrm>
        </p:spPr>
        <p:txBody>
          <a:bodyPr/>
          <a:lstStyle/>
          <a:p>
            <a:pPr algn="ctr"/>
            <a:r>
              <a:rPr lang="es-ES" dirty="0">
                <a:latin typeface="Arial" panose="020B0604020202020204" pitchFamily="34" charset="0"/>
                <a:cs typeface="Arial" panose="020B0604020202020204" pitchFamily="34" charset="0"/>
              </a:rPr>
              <a:t>CONDICIONES DE LA INSTALACIÓN</a:t>
            </a:r>
          </a:p>
        </p:txBody>
      </p:sp>
    </p:spTree>
    <p:extLst>
      <p:ext uri="{BB962C8B-B14F-4D97-AF65-F5344CB8AC3E}">
        <p14:creationId xmlns:p14="http://schemas.microsoft.com/office/powerpoint/2010/main" val="334408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DDB0F-F7E7-A781-287F-69ED1506912E}"/>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B2BD7A52-56C5-671F-61C4-09D6C4138267}"/>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32EA428C-8E76-FD32-A964-5758D95ECD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4E148196-A1AB-AD10-5A4F-7C47724CA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D184D8E3-3744-A5EC-ED7F-F9D664645670}"/>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Marcador de contenido 2">
            <a:extLst>
              <a:ext uri="{FF2B5EF4-FFF2-40B4-BE49-F238E27FC236}">
                <a16:creationId xmlns:a16="http://schemas.microsoft.com/office/drawing/2014/main" id="{4B93EE70-E02A-091B-0A01-F19DD3CB5252}"/>
              </a:ext>
            </a:extLst>
          </p:cNvPr>
          <p:cNvSpPr>
            <a:spLocks noGrp="1"/>
          </p:cNvSpPr>
          <p:nvPr>
            <p:ph idx="1"/>
          </p:nvPr>
        </p:nvSpPr>
        <p:spPr>
          <a:xfrm>
            <a:off x="164306" y="1335505"/>
            <a:ext cx="11863388" cy="5359688"/>
          </a:xfrm>
        </p:spPr>
        <p:txBody>
          <a:bodyPr>
            <a:normAutofit/>
          </a:bodyPr>
          <a:lstStyle/>
          <a:p>
            <a:pPr marL="0" indent="0">
              <a:buNone/>
            </a:pPr>
            <a:r>
              <a:rPr lang="es-ES" sz="3300" b="1" dirty="0">
                <a:latin typeface="Arial" panose="020B0604020202020204" pitchFamily="34" charset="0"/>
                <a:cs typeface="Arial" panose="020B0604020202020204" pitchFamily="34" charset="0"/>
              </a:rPr>
              <a:t>SOBRE LA INSTALACIÓN DEL CONTADOR.</a:t>
            </a:r>
          </a:p>
          <a:p>
            <a:pPr marL="0" indent="0" algn="just">
              <a:buNone/>
            </a:pPr>
            <a:r>
              <a:rPr lang="es-ES" dirty="0">
                <a:solidFill>
                  <a:schemeClr val="bg1"/>
                </a:solidFill>
                <a:latin typeface="Arial" panose="020B0604020202020204" pitchFamily="34" charset="0"/>
                <a:cs typeface="Arial" panose="020B0604020202020204" pitchFamily="34" charset="0"/>
              </a:rPr>
              <a:t>1. El contador siempre se ha de </a:t>
            </a:r>
            <a:r>
              <a:rPr lang="es-ES" b="1" dirty="0">
                <a:solidFill>
                  <a:schemeClr val="bg1"/>
                </a:solidFill>
                <a:latin typeface="Arial" panose="020B0604020202020204" pitchFamily="34" charset="0"/>
                <a:cs typeface="Arial" panose="020B0604020202020204" pitchFamily="34" charset="0"/>
              </a:rPr>
              <a:t>instalar siguiendo las indicaciones del fabricante</a:t>
            </a:r>
            <a:r>
              <a:rPr lang="es-ES" dirty="0">
                <a:solidFill>
                  <a:schemeClr val="bg1"/>
                </a:solidFill>
                <a:latin typeface="Arial" panose="020B0604020202020204" pitchFamily="34" charset="0"/>
                <a:cs typeface="Arial" panose="020B0604020202020204" pitchFamily="34" charset="0"/>
              </a:rPr>
              <a:t>. Un contador que no las cumpla no contabilizará los volúmenes de la manera debida y, por tanto, no deberá instalarse. </a:t>
            </a:r>
          </a:p>
          <a:p>
            <a:pPr marL="0" indent="0" algn="just">
              <a:buNone/>
            </a:pPr>
            <a:r>
              <a:rPr lang="es-ES" dirty="0">
                <a:solidFill>
                  <a:schemeClr val="bg1"/>
                </a:solidFill>
                <a:latin typeface="Arial" panose="020B0604020202020204" pitchFamily="34" charset="0"/>
                <a:cs typeface="Arial" panose="020B0604020202020204" pitchFamily="34" charset="0"/>
              </a:rPr>
              <a:t>2. Un </a:t>
            </a:r>
            <a:r>
              <a:rPr lang="es-ES" b="1" dirty="0">
                <a:solidFill>
                  <a:schemeClr val="bg1"/>
                </a:solidFill>
                <a:latin typeface="Arial" panose="020B0604020202020204" pitchFamily="34" charset="0"/>
                <a:cs typeface="Arial" panose="020B0604020202020204" pitchFamily="34" charset="0"/>
              </a:rPr>
              <a:t>contador indebidamente instalado podrá ser considerado como no válido</a:t>
            </a:r>
            <a:r>
              <a:rPr lang="es-ES" dirty="0">
                <a:solidFill>
                  <a:schemeClr val="bg1"/>
                </a:solidFill>
                <a:latin typeface="Arial" panose="020B0604020202020204" pitchFamily="34" charset="0"/>
                <a:cs typeface="Arial" panose="020B0604020202020204" pitchFamily="34" charset="0"/>
              </a:rPr>
              <a:t>, al incumplirse las condiciones de instalación de este según lo dispuesto en el apartado 55.4 del </a:t>
            </a:r>
            <a:r>
              <a:rPr lang="es-ES" dirty="0" err="1">
                <a:solidFill>
                  <a:schemeClr val="bg1"/>
                </a:solidFill>
                <a:latin typeface="Arial" panose="020B0604020202020204" pitchFamily="34" charset="0"/>
                <a:cs typeface="Arial" panose="020B0604020202020204" pitchFamily="34" charset="0"/>
              </a:rPr>
              <a:t>TRLA</a:t>
            </a:r>
            <a:r>
              <a:rPr lang="es-ES" dirty="0">
                <a:solidFill>
                  <a:schemeClr val="bg1"/>
                </a:solidFill>
                <a:latin typeface="Arial" panose="020B0604020202020204" pitchFamily="34" charset="0"/>
                <a:cs typeface="Arial" panose="020B0604020202020204" pitchFamily="34" charset="0"/>
              </a:rPr>
              <a:t> y de lo dispuesto en los artículos 4 y 8 de la Orden de Contadores. </a:t>
            </a:r>
          </a:p>
          <a:p>
            <a:pPr marL="0" indent="0" algn="just">
              <a:buNone/>
            </a:pPr>
            <a:r>
              <a:rPr lang="es-ES" dirty="0">
                <a:solidFill>
                  <a:schemeClr val="bg1"/>
                </a:solidFill>
                <a:latin typeface="Arial" panose="020B0604020202020204" pitchFamily="34" charset="0"/>
                <a:cs typeface="Arial" panose="020B0604020202020204" pitchFamily="34" charset="0"/>
              </a:rPr>
              <a:t>3. El contador y los demás elementos se instalarán en la conducción mediante bridas u otros sistemas de unión que permitan su rápida sustitución, situándose el totalizador </a:t>
            </a:r>
            <a:r>
              <a:rPr lang="es-ES" b="1" dirty="0">
                <a:solidFill>
                  <a:schemeClr val="bg1"/>
                </a:solidFill>
                <a:latin typeface="Arial" panose="020B0604020202020204" pitchFamily="34" charset="0"/>
                <a:cs typeface="Arial" panose="020B0604020202020204" pitchFamily="34" charset="0"/>
              </a:rPr>
              <a:t>lo más cerca posible del punto de suministro</a:t>
            </a:r>
            <a:r>
              <a:rPr lang="es-ES" dirty="0">
                <a:solidFill>
                  <a:schemeClr val="bg1"/>
                </a:solidFill>
                <a:latin typeface="Arial" panose="020B0604020202020204" pitchFamily="34" charset="0"/>
                <a:cs typeface="Arial" panose="020B0604020202020204" pitchFamily="34" charset="0"/>
              </a:rPr>
              <a:t>, aunque compatible con las prescripciones aportadas por el fabricante para el correcto funcionamiento del contador. El contador se colocará </a:t>
            </a:r>
            <a:r>
              <a:rPr lang="es-ES" b="1" dirty="0">
                <a:solidFill>
                  <a:schemeClr val="bg1"/>
                </a:solidFill>
                <a:latin typeface="Arial" panose="020B0604020202020204" pitchFamily="34" charset="0"/>
                <a:cs typeface="Arial" panose="020B0604020202020204" pitchFamily="34" charset="0"/>
              </a:rPr>
              <a:t>aguas arriba </a:t>
            </a:r>
            <a:r>
              <a:rPr lang="es-ES" dirty="0">
                <a:solidFill>
                  <a:schemeClr val="bg1"/>
                </a:solidFill>
                <a:latin typeface="Arial" panose="020B0604020202020204" pitchFamily="34" charset="0"/>
                <a:cs typeface="Arial" panose="020B0604020202020204" pitchFamily="34" charset="0"/>
              </a:rPr>
              <a:t>de cualquier eventual infraestructura de almacenamiento. La tubería existente entre el punto de suministro y el contador debe ser visible, y no tener derivaciones previas al contador.  Tendremos en cuenta la dirección del flujo, que indica el sentido de la instalación del contador.</a:t>
            </a:r>
          </a:p>
        </p:txBody>
      </p:sp>
    </p:spTree>
    <p:extLst>
      <p:ext uri="{BB962C8B-B14F-4D97-AF65-F5344CB8AC3E}">
        <p14:creationId xmlns:p14="http://schemas.microsoft.com/office/powerpoint/2010/main" val="94269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BCBE4-B54D-054D-CEC2-2B8980BF2C66}"/>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E3AB06C3-C775-B40A-B0AC-7ADC1C553057}"/>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BE01D38B-B817-9985-1852-7C36BAD964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A31CC8A1-9653-1236-2150-FD6D04282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F93811C6-FF86-A5D1-52DB-AB7C0ED7E430}"/>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Marcador de contenido 2">
            <a:extLst>
              <a:ext uri="{FF2B5EF4-FFF2-40B4-BE49-F238E27FC236}">
                <a16:creationId xmlns:a16="http://schemas.microsoft.com/office/drawing/2014/main" id="{0B4D5E20-E7CF-D2DD-F6A6-569516975DCA}"/>
              </a:ext>
            </a:extLst>
          </p:cNvPr>
          <p:cNvSpPr>
            <a:spLocks noGrp="1"/>
          </p:cNvSpPr>
          <p:nvPr>
            <p:ph idx="1"/>
          </p:nvPr>
        </p:nvSpPr>
        <p:spPr>
          <a:xfrm>
            <a:off x="164306" y="1600199"/>
            <a:ext cx="11863388" cy="5094993"/>
          </a:xfrm>
        </p:spPr>
        <p:txBody>
          <a:bodyPr>
            <a:normAutofit fontScale="92500"/>
          </a:bodyPr>
          <a:lstStyle/>
          <a:p>
            <a:pPr marL="0" indent="0" algn="just">
              <a:buNone/>
            </a:pPr>
            <a:r>
              <a:rPr lang="es-ES" dirty="0">
                <a:solidFill>
                  <a:schemeClr val="bg1"/>
                </a:solidFill>
                <a:latin typeface="Arial" panose="020B0604020202020204" pitchFamily="34" charset="0"/>
                <a:cs typeface="Arial" panose="020B0604020202020204" pitchFamily="34" charset="0"/>
              </a:rPr>
              <a:t>4. El contador </a:t>
            </a:r>
            <a:r>
              <a:rPr lang="es-ES" b="1" dirty="0">
                <a:solidFill>
                  <a:schemeClr val="bg1"/>
                </a:solidFill>
                <a:latin typeface="Arial" panose="020B0604020202020204" pitchFamily="34" charset="0"/>
                <a:cs typeface="Arial" panose="020B0604020202020204" pitchFamily="34" charset="0"/>
              </a:rPr>
              <a:t>ha de cumplir las especificaciones de instalación </a:t>
            </a:r>
            <a:r>
              <a:rPr lang="es-ES" dirty="0">
                <a:solidFill>
                  <a:schemeClr val="bg1"/>
                </a:solidFill>
                <a:latin typeface="Arial" panose="020B0604020202020204" pitchFamily="34" charset="0"/>
                <a:cs typeface="Arial" panose="020B0604020202020204" pitchFamily="34" charset="0"/>
              </a:rPr>
              <a:t>del fabricante en cuanto a tramos rectos, filtros, dirección del flujo, posición evitando puntos altos, etc. En nuestro caso elegimos contadores U0D0 que no requieren ninguna longitud “L” aguas arriba y abajo, para su correcto funcionamiento.</a:t>
            </a:r>
          </a:p>
          <a:p>
            <a:pPr marL="0" indent="0" algn="just">
              <a:buNone/>
            </a:pPr>
            <a:r>
              <a:rPr lang="es-ES" dirty="0">
                <a:solidFill>
                  <a:schemeClr val="bg1"/>
                </a:solidFill>
                <a:latin typeface="Arial" panose="020B0604020202020204" pitchFamily="34" charset="0"/>
                <a:cs typeface="Arial" panose="020B0604020202020204" pitchFamily="34" charset="0"/>
              </a:rPr>
              <a:t>5. El caudal de funcionamiento del contador será </a:t>
            </a:r>
            <a:r>
              <a:rPr lang="es-ES" b="1" dirty="0">
                <a:solidFill>
                  <a:schemeClr val="bg1"/>
                </a:solidFill>
                <a:latin typeface="Arial" panose="020B0604020202020204" pitchFamily="34" charset="0"/>
                <a:cs typeface="Arial" panose="020B0604020202020204" pitchFamily="34" charset="0"/>
              </a:rPr>
              <a:t>acorde con los caudales suministrados</a:t>
            </a:r>
            <a:r>
              <a:rPr lang="es-ES" dirty="0">
                <a:solidFill>
                  <a:schemeClr val="bg1"/>
                </a:solidFill>
                <a:latin typeface="Arial" panose="020B0604020202020204" pitchFamily="34" charset="0"/>
                <a:cs typeface="Arial" panose="020B0604020202020204" pitchFamily="34" charset="0"/>
              </a:rPr>
              <a:t>.</a:t>
            </a:r>
          </a:p>
          <a:p>
            <a:pPr marL="0" indent="0" algn="just">
              <a:buNone/>
            </a:pPr>
            <a:r>
              <a:rPr lang="es-ES" dirty="0">
                <a:solidFill>
                  <a:schemeClr val="bg1"/>
                </a:solidFill>
                <a:latin typeface="Arial" panose="020B0604020202020204" pitchFamily="34" charset="0"/>
                <a:cs typeface="Arial" panose="020B0604020202020204" pitchFamily="34" charset="0"/>
              </a:rPr>
              <a:t>6. El contador se instalará mediante bridas u otros elementos que permitan su rápida sustitución, teniendo en cuenta las limitaciones indicadas por el fabricante y las características de la instalación. </a:t>
            </a:r>
          </a:p>
          <a:p>
            <a:pPr marL="0" indent="0" algn="just">
              <a:buNone/>
            </a:pPr>
            <a:r>
              <a:rPr lang="es-ES" dirty="0">
                <a:solidFill>
                  <a:schemeClr val="bg1"/>
                </a:solidFill>
                <a:latin typeface="Arial" panose="020B0604020202020204" pitchFamily="34" charset="0"/>
                <a:cs typeface="Arial" panose="020B0604020202020204" pitchFamily="34" charset="0"/>
              </a:rPr>
              <a:t>7. </a:t>
            </a:r>
            <a:r>
              <a:rPr lang="es-ES" b="1" dirty="0">
                <a:solidFill>
                  <a:schemeClr val="bg1"/>
                </a:solidFill>
                <a:latin typeface="Arial" panose="020B0604020202020204" pitchFamily="34" charset="0"/>
                <a:cs typeface="Arial" panose="020B0604020202020204" pitchFamily="34" charset="0"/>
              </a:rPr>
              <a:t>No se colocarán derivaciones de agua, grifos, etc. entre el contador y la captación</a:t>
            </a:r>
            <a:r>
              <a:rPr lang="es-ES" dirty="0">
                <a:solidFill>
                  <a:schemeClr val="bg1"/>
                </a:solidFill>
                <a:latin typeface="Arial" panose="020B0604020202020204" pitchFamily="34" charset="0"/>
                <a:cs typeface="Arial" panose="020B0604020202020204" pitchFamily="34" charset="0"/>
              </a:rPr>
              <a:t>, de manera que todo el volumen detraído sea contabilizado, con independencia del diámetro de dichos elementos. Estos elementos se colocarán aguas abajo, siempre respetando las distancias mínimas establecidas para cada caso. Se realizará una comprobación previa a la ejecución de instalación del contador.</a:t>
            </a:r>
          </a:p>
          <a:p>
            <a:pPr marL="0" indent="0" algn="just">
              <a:buNone/>
            </a:pPr>
            <a:r>
              <a:rPr lang="es-ES" dirty="0">
                <a:solidFill>
                  <a:schemeClr val="bg1"/>
                </a:solidFill>
                <a:latin typeface="Arial" panose="020B0604020202020204" pitchFamily="34" charset="0"/>
                <a:cs typeface="Arial" panose="020B0604020202020204" pitchFamily="34" charset="0"/>
              </a:rPr>
              <a:t>8. El contador, el aforador y los demás elementos complementarios se deberán colocar y mantener libres de obstáculos que puedan dificultar su observación y estarán ubicados en un lugar de fácil acceso. </a:t>
            </a:r>
          </a:p>
          <a:p>
            <a:pPr marL="0" indent="0" algn="just">
              <a:buNone/>
            </a:pPr>
            <a:r>
              <a:rPr lang="es-ES" dirty="0">
                <a:solidFill>
                  <a:schemeClr val="bg1"/>
                </a:solidFill>
                <a:latin typeface="Arial" panose="020B0604020202020204" pitchFamily="34" charset="0"/>
                <a:cs typeface="Arial" panose="020B0604020202020204" pitchFamily="34" charset="0"/>
              </a:rPr>
              <a:t>9. El contador se colocará, siempre, </a:t>
            </a:r>
            <a:r>
              <a:rPr lang="es-ES" b="1" dirty="0">
                <a:solidFill>
                  <a:schemeClr val="bg1"/>
                </a:solidFill>
                <a:latin typeface="Arial" panose="020B0604020202020204" pitchFamily="34" charset="0"/>
                <a:cs typeface="Arial" panose="020B0604020202020204" pitchFamily="34" charset="0"/>
              </a:rPr>
              <a:t>aguas arriba de cualquier infraestructura </a:t>
            </a:r>
            <a:r>
              <a:rPr lang="es-ES" dirty="0">
                <a:solidFill>
                  <a:schemeClr val="bg1"/>
                </a:solidFill>
                <a:latin typeface="Arial" panose="020B0604020202020204" pitchFamily="34" charset="0"/>
                <a:cs typeface="Arial" panose="020B0604020202020204" pitchFamily="34" charset="0"/>
              </a:rPr>
              <a:t>de almacenamiento (balsas, charcas, tinajas, depósitos…)</a:t>
            </a:r>
          </a:p>
          <a:p>
            <a:pPr marL="0" indent="0" algn="just">
              <a:buNone/>
            </a:pPr>
            <a:endParaRPr lang="es-E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31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C6D52-6715-A3AB-EF85-A7DF793B68EC}"/>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F46314E2-15D2-A205-E16B-6E8305EC16D0}"/>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FAD578D0-D0BE-5BB6-96E8-B2AA0C0635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04165855-1C45-7C75-380A-710ACCF79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51520D53-7CE1-A249-F650-9FFFE48D9D03}"/>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Marcador de contenido 2">
            <a:extLst>
              <a:ext uri="{FF2B5EF4-FFF2-40B4-BE49-F238E27FC236}">
                <a16:creationId xmlns:a16="http://schemas.microsoft.com/office/drawing/2014/main" id="{7684AF29-954F-64B2-F244-8D8660547EF9}"/>
              </a:ext>
            </a:extLst>
          </p:cNvPr>
          <p:cNvSpPr>
            <a:spLocks noGrp="1"/>
          </p:cNvSpPr>
          <p:nvPr>
            <p:ph idx="1"/>
          </p:nvPr>
        </p:nvSpPr>
        <p:spPr>
          <a:xfrm>
            <a:off x="164306" y="1600199"/>
            <a:ext cx="11863388" cy="5094993"/>
          </a:xfrm>
        </p:spPr>
        <p:txBody>
          <a:bodyPr>
            <a:normAutofit fontScale="92500" lnSpcReduction="10000"/>
          </a:bodyPr>
          <a:lstStyle/>
          <a:p>
            <a:pPr marL="0" indent="0" algn="just">
              <a:buNone/>
            </a:pPr>
            <a:r>
              <a:rPr lang="es-ES" sz="2200" dirty="0">
                <a:solidFill>
                  <a:schemeClr val="bg1"/>
                </a:solidFill>
                <a:latin typeface="Arial" panose="020B0604020202020204" pitchFamily="34" charset="0"/>
                <a:cs typeface="Arial" panose="020B0604020202020204" pitchFamily="34" charset="0"/>
              </a:rPr>
              <a:t>10. El contador dispondrá de los elementos necesarios para poder proceder al precintado de este y del resto de la instalación afectada.</a:t>
            </a:r>
          </a:p>
          <a:p>
            <a:pPr marL="0" indent="0" algn="just">
              <a:buNone/>
            </a:pPr>
            <a:r>
              <a:rPr lang="es-ES" sz="2200" dirty="0">
                <a:solidFill>
                  <a:schemeClr val="bg1"/>
                </a:solidFill>
                <a:latin typeface="Arial" panose="020B0604020202020204" pitchFamily="34" charset="0"/>
                <a:cs typeface="Arial" panose="020B0604020202020204" pitchFamily="34" charset="0"/>
              </a:rPr>
              <a:t>11. En el caso de instalar contadores que permitan el </a:t>
            </a:r>
            <a:r>
              <a:rPr lang="es-ES" sz="2200" b="1" dirty="0">
                <a:solidFill>
                  <a:schemeClr val="bg1"/>
                </a:solidFill>
                <a:latin typeface="Arial" panose="020B0604020202020204" pitchFamily="34" charset="0"/>
                <a:cs typeface="Arial" panose="020B0604020202020204" pitchFamily="34" charset="0"/>
              </a:rPr>
              <a:t>conteo regresivo </a:t>
            </a:r>
            <a:r>
              <a:rPr lang="es-ES" sz="2200" dirty="0">
                <a:solidFill>
                  <a:schemeClr val="bg1"/>
                </a:solidFill>
                <a:latin typeface="Arial" panose="020B0604020202020204" pitchFamily="34" charset="0"/>
                <a:cs typeface="Arial" panose="020B0604020202020204" pitchFamily="34" charset="0"/>
              </a:rPr>
              <a:t>tales como los tipos </a:t>
            </a:r>
            <a:r>
              <a:rPr lang="es-ES" sz="2200" dirty="0" err="1">
                <a:solidFill>
                  <a:schemeClr val="bg1"/>
                </a:solidFill>
                <a:latin typeface="Arial" panose="020B0604020202020204" pitchFamily="34" charset="0"/>
                <a:cs typeface="Arial" panose="020B0604020202020204" pitchFamily="34" charset="0"/>
              </a:rPr>
              <a:t>Woltmann</a:t>
            </a:r>
            <a:r>
              <a:rPr lang="es-ES" sz="2200" dirty="0">
                <a:solidFill>
                  <a:schemeClr val="bg1"/>
                </a:solidFill>
                <a:latin typeface="Arial" panose="020B0604020202020204" pitchFamily="34" charset="0"/>
                <a:cs typeface="Arial" panose="020B0604020202020204" pitchFamily="34" charset="0"/>
              </a:rPr>
              <a:t>, </a:t>
            </a:r>
            <a:r>
              <a:rPr lang="es-ES" sz="2200" b="1" dirty="0">
                <a:solidFill>
                  <a:schemeClr val="bg1"/>
                </a:solidFill>
                <a:latin typeface="Arial" panose="020B0604020202020204" pitchFamily="34" charset="0"/>
                <a:cs typeface="Arial" panose="020B0604020202020204" pitchFamily="34" charset="0"/>
              </a:rPr>
              <a:t>deberá existir una válvula antirretorno aguas abajo del contador (si lo exige la </a:t>
            </a:r>
            <a:r>
              <a:rPr lang="es-ES" sz="2200" b="1" dirty="0" err="1">
                <a:solidFill>
                  <a:schemeClr val="bg1"/>
                </a:solidFill>
                <a:latin typeface="Arial" panose="020B0604020202020204" pitchFamily="34" charset="0"/>
                <a:cs typeface="Arial" panose="020B0604020202020204" pitchFamily="34" charset="0"/>
              </a:rPr>
              <a:t>CHJ</a:t>
            </a:r>
            <a:r>
              <a:rPr lang="es-ES" sz="2200" b="1" dirty="0">
                <a:solidFill>
                  <a:schemeClr val="bg1"/>
                </a:solidFill>
                <a:latin typeface="Arial" panose="020B0604020202020204" pitchFamily="34" charset="0"/>
                <a:cs typeface="Arial" panose="020B0604020202020204" pitchFamily="34" charset="0"/>
              </a:rPr>
              <a:t>)</a:t>
            </a:r>
            <a:r>
              <a:rPr lang="es-ES" sz="2200" dirty="0">
                <a:solidFill>
                  <a:schemeClr val="bg1"/>
                </a:solidFill>
                <a:latin typeface="Arial" panose="020B0604020202020204" pitchFamily="34" charset="0"/>
                <a:cs typeface="Arial" panose="020B0604020202020204" pitchFamily="34" charset="0"/>
              </a:rPr>
              <a:t>, o cualquier otro elemento que impida el conteo regresivo del totalizador.</a:t>
            </a:r>
          </a:p>
          <a:p>
            <a:pPr marL="0" indent="0" algn="just">
              <a:buNone/>
            </a:pPr>
            <a:r>
              <a:rPr lang="es-ES" sz="2200" dirty="0">
                <a:solidFill>
                  <a:schemeClr val="bg1"/>
                </a:solidFill>
                <a:latin typeface="Arial" panose="020B0604020202020204" pitchFamily="34" charset="0"/>
                <a:cs typeface="Arial" panose="020B0604020202020204" pitchFamily="34" charset="0"/>
              </a:rPr>
              <a:t>12. En el caso de que los contadores estén a cubierto del exterior mediante un recinto, caseta o arqueta, las instalaciones se diseñarán de forma que el personal que realice la comprobación de las mediciones pueda efectuar sus trabajos desde el exterior de las instalaciones. El titular del aprovechamiento facilitará en todo momento el acceso a los equipos para medida de caudales al personal designado por la comunidad para llevar a cabo las mencionadas funciones de comprobación de los equipos de control efectivo de los volúmenes registrados. Los contadores no deben de tener ningún tipo de impedimento físico que dificulte o imposibilite su cambio o mantenimiento.</a:t>
            </a:r>
          </a:p>
          <a:p>
            <a:pPr marL="0" indent="0" algn="just">
              <a:buNone/>
            </a:pPr>
            <a:r>
              <a:rPr lang="es-ES" sz="2200" dirty="0">
                <a:solidFill>
                  <a:schemeClr val="bg1"/>
                </a:solidFill>
                <a:latin typeface="Arial" panose="020B0604020202020204" pitchFamily="34" charset="0"/>
                <a:cs typeface="Arial" panose="020B0604020202020204" pitchFamily="34" charset="0"/>
              </a:rPr>
              <a:t>13. El contador </a:t>
            </a:r>
            <a:r>
              <a:rPr lang="es-ES" sz="2200" b="1" dirty="0">
                <a:solidFill>
                  <a:schemeClr val="bg1"/>
                </a:solidFill>
                <a:latin typeface="Arial" panose="020B0604020202020204" pitchFamily="34" charset="0"/>
                <a:cs typeface="Arial" panose="020B0604020202020204" pitchFamily="34" charset="0"/>
              </a:rPr>
              <a:t>dispondrá del correspondiente precinto de fábrica</a:t>
            </a:r>
            <a:r>
              <a:rPr lang="es-ES" sz="2200" dirty="0">
                <a:solidFill>
                  <a:schemeClr val="bg1"/>
                </a:solidFill>
                <a:latin typeface="Arial" panose="020B0604020202020204" pitchFamily="34" charset="0"/>
                <a:cs typeface="Arial" panose="020B0604020202020204" pitchFamily="34" charset="0"/>
              </a:rPr>
              <a:t>, que son instalados por el propio fabricante que, tienen como misión, evitar el desmontaje de los elementos del contador. Al adquirir un contador es conveniente verificar que el precinto de fábrica está intacto, en caso contrario dicho contador no debe ser instalado.</a:t>
            </a:r>
          </a:p>
          <a:p>
            <a:pPr marL="0" indent="0" algn="just">
              <a:buNone/>
            </a:pPr>
            <a:endParaRPr lang="es-ES" dirty="0"/>
          </a:p>
        </p:txBody>
      </p:sp>
    </p:spTree>
    <p:extLst>
      <p:ext uri="{BB962C8B-B14F-4D97-AF65-F5344CB8AC3E}">
        <p14:creationId xmlns:p14="http://schemas.microsoft.com/office/powerpoint/2010/main" val="107160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2781A-6BA9-A448-8952-BEC259E318CC}"/>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163A5BC6-3A93-A666-5BD5-A4424159087B}"/>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49CB4E74-6E54-DF12-4DF6-CAD119E1C1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96901186-CFC1-7FAF-0B6F-74B2E7803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7A3F91D5-59B1-901D-3585-7093E8D87E11}"/>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Marcador de contenido 2">
            <a:extLst>
              <a:ext uri="{FF2B5EF4-FFF2-40B4-BE49-F238E27FC236}">
                <a16:creationId xmlns:a16="http://schemas.microsoft.com/office/drawing/2014/main" id="{4129E9C2-62B9-FEF8-9F57-CA3CF522FD44}"/>
              </a:ext>
            </a:extLst>
          </p:cNvPr>
          <p:cNvSpPr>
            <a:spLocks noGrp="1"/>
          </p:cNvSpPr>
          <p:nvPr>
            <p:ph idx="1"/>
          </p:nvPr>
        </p:nvSpPr>
        <p:spPr>
          <a:xfrm>
            <a:off x="164306" y="1335505"/>
            <a:ext cx="11863388" cy="5166895"/>
          </a:xfrm>
        </p:spPr>
        <p:txBody>
          <a:bodyPr>
            <a:normAutofit/>
          </a:bodyPr>
          <a:lstStyle/>
          <a:p>
            <a:pPr marL="0" indent="0">
              <a:buNone/>
            </a:pPr>
            <a:r>
              <a:rPr lang="es-ES" sz="2400" b="1" dirty="0">
                <a:solidFill>
                  <a:schemeClr val="bg1"/>
                </a:solidFill>
                <a:latin typeface="Arial" panose="020B0604020202020204" pitchFamily="34" charset="0"/>
                <a:cs typeface="Arial" panose="020B0604020202020204" pitchFamily="34" charset="0"/>
              </a:rPr>
              <a:t>COMPROBACIONES PREVIAS A LA INSTALACIÓN DEL CONTADOR DE AGUA.</a:t>
            </a:r>
          </a:p>
          <a:p>
            <a:pPr marL="0" indent="0">
              <a:buNone/>
            </a:pPr>
            <a:r>
              <a:rPr lang="es-ES" sz="2400" dirty="0">
                <a:solidFill>
                  <a:schemeClr val="bg1"/>
                </a:solidFill>
                <a:latin typeface="Arial" panose="020B0604020202020204" pitchFamily="34" charset="0"/>
                <a:cs typeface="Arial" panose="020B0604020202020204" pitchFamily="34" charset="0"/>
              </a:rPr>
              <a:t>Derivaciones:</a:t>
            </a:r>
          </a:p>
          <a:p>
            <a:pPr lvl="1"/>
            <a:r>
              <a:rPr lang="es-ES" sz="2400" dirty="0">
                <a:solidFill>
                  <a:schemeClr val="bg1"/>
                </a:solidFill>
                <a:latin typeface="Arial" panose="020B0604020202020204" pitchFamily="34" charset="0"/>
                <a:cs typeface="Arial" panose="020B0604020202020204" pitchFamily="34" charset="0"/>
              </a:rPr>
              <a:t>Comprobaremos que no existan derivaciones antes del contador volumétrico, ya que habría un determinado volumen que no se contabilizaría.</a:t>
            </a:r>
          </a:p>
          <a:p>
            <a:pPr lvl="1"/>
            <a:r>
              <a:rPr lang="es-ES" sz="2400" dirty="0">
                <a:solidFill>
                  <a:schemeClr val="bg1"/>
                </a:solidFill>
                <a:latin typeface="Arial" panose="020B0604020202020204" pitchFamily="34" charset="0"/>
                <a:cs typeface="Arial" panose="020B0604020202020204" pitchFamily="34" charset="0"/>
              </a:rPr>
              <a:t>Se permiten si están situadas aguas abajo del contador. </a:t>
            </a:r>
            <a:r>
              <a:rPr lang="es-ES" sz="2400" b="1" dirty="0">
                <a:solidFill>
                  <a:schemeClr val="bg1"/>
                </a:solidFill>
                <a:latin typeface="Arial" panose="020B0604020202020204" pitchFamily="34" charset="0"/>
                <a:cs typeface="Arial" panose="020B0604020202020204" pitchFamily="34" charset="0"/>
              </a:rPr>
              <a:t>No se permitirían, antes del contador, elementos tales como grifos, con independencia del tamaño de estos.</a:t>
            </a:r>
          </a:p>
          <a:p>
            <a:pPr marL="0" indent="0">
              <a:buNone/>
            </a:pPr>
            <a:r>
              <a:rPr lang="es-ES" sz="2400" dirty="0">
                <a:solidFill>
                  <a:schemeClr val="bg1"/>
                </a:solidFill>
                <a:latin typeface="Arial" panose="020B0604020202020204" pitchFamily="34" charset="0"/>
                <a:cs typeface="Arial" panose="020B0604020202020204" pitchFamily="34" charset="0"/>
              </a:rPr>
              <a:t>Elementos auxiliares: </a:t>
            </a:r>
          </a:p>
          <a:p>
            <a:pPr lvl="1"/>
            <a:r>
              <a:rPr lang="es-ES" sz="2400" dirty="0">
                <a:solidFill>
                  <a:schemeClr val="bg1"/>
                </a:solidFill>
                <a:latin typeface="Arial" panose="020B0604020202020204" pitchFamily="34" charset="0"/>
                <a:cs typeface="Arial" panose="020B0604020202020204" pitchFamily="34" charset="0"/>
              </a:rPr>
              <a:t>Si existen juntas, bridas, llaves, válvulas, etc. Estas deben ser las mínimas imprescindibles, no pudiendo, los mismos, dar acceso al interior de este ni servir como derivaciones de agua. </a:t>
            </a:r>
          </a:p>
          <a:p>
            <a:pPr marL="0" indent="0" algn="just">
              <a:buNone/>
            </a:pPr>
            <a:endParaRPr lang="es-E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0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5B8B-8F97-7DE1-938B-3019CEB699F1}"/>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E3CDDA67-69FB-9E99-3F1C-6A6E6B1CF9BF}"/>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10D5FF35-CAFA-38B7-3117-9275C43DD2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5735EF91-022C-30E1-62EA-C088075A0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4BC8FE3D-39E4-DBF5-A751-1FDF0D180319}"/>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Marcador de contenido 2">
            <a:extLst>
              <a:ext uri="{FF2B5EF4-FFF2-40B4-BE49-F238E27FC236}">
                <a16:creationId xmlns:a16="http://schemas.microsoft.com/office/drawing/2014/main" id="{45B7398B-3C43-8BE6-4624-72B2BB04EF27}"/>
              </a:ext>
            </a:extLst>
          </p:cNvPr>
          <p:cNvSpPr>
            <a:spLocks noGrp="1"/>
          </p:cNvSpPr>
          <p:nvPr>
            <p:ph idx="1"/>
          </p:nvPr>
        </p:nvSpPr>
        <p:spPr>
          <a:xfrm>
            <a:off x="164306" y="1335505"/>
            <a:ext cx="11863388" cy="5359688"/>
          </a:xfrm>
        </p:spPr>
        <p:txBody>
          <a:bodyPr>
            <a:normAutofit fontScale="70000" lnSpcReduction="20000"/>
          </a:bodyPr>
          <a:lstStyle/>
          <a:p>
            <a:pPr marL="0" indent="0">
              <a:buNone/>
            </a:pPr>
            <a:r>
              <a:rPr lang="es-ES" sz="4000" b="1" dirty="0">
                <a:solidFill>
                  <a:schemeClr val="bg1"/>
                </a:solidFill>
                <a:latin typeface="Arial" panose="020B0604020202020204" pitchFamily="34" charset="0"/>
                <a:cs typeface="Arial" panose="020B0604020202020204" pitchFamily="34" charset="0"/>
              </a:rPr>
              <a:t>PRECINTADO DEL CONTADOR.</a:t>
            </a:r>
          </a:p>
          <a:p>
            <a:pPr marL="0" indent="0">
              <a:buNone/>
            </a:pPr>
            <a:endParaRPr lang="es-ES" sz="3200" b="1" dirty="0">
              <a:solidFill>
                <a:schemeClr val="bg1"/>
              </a:solidFill>
              <a:latin typeface="Arial" panose="020B0604020202020204" pitchFamily="34" charset="0"/>
              <a:cs typeface="Arial" panose="020B0604020202020204" pitchFamily="34" charset="0"/>
            </a:endParaRPr>
          </a:p>
          <a:p>
            <a:pPr marL="0" lvl="0" indent="0">
              <a:buNone/>
            </a:pPr>
            <a:r>
              <a:rPr lang="es-ES" sz="3200" dirty="0">
                <a:solidFill>
                  <a:schemeClr val="bg1"/>
                </a:solidFill>
                <a:latin typeface="Arial" panose="020B0604020202020204" pitchFamily="34" charset="0"/>
                <a:cs typeface="Arial" panose="020B0604020202020204" pitchFamily="34" charset="0"/>
              </a:rPr>
              <a:t>La </a:t>
            </a:r>
            <a:r>
              <a:rPr lang="es-ES" sz="3200" b="1" dirty="0">
                <a:solidFill>
                  <a:schemeClr val="bg1"/>
                </a:solidFill>
                <a:latin typeface="Arial" panose="020B0604020202020204" pitchFamily="34" charset="0"/>
                <a:cs typeface="Arial" panose="020B0604020202020204" pitchFamily="34" charset="0"/>
              </a:rPr>
              <a:t>instalación debe quedar en condiciones de ser precintada</a:t>
            </a:r>
            <a:r>
              <a:rPr lang="es-ES" sz="3200" dirty="0">
                <a:solidFill>
                  <a:schemeClr val="bg1"/>
                </a:solidFill>
                <a:latin typeface="Arial" panose="020B0604020202020204" pitchFamily="34" charset="0"/>
                <a:cs typeface="Arial" panose="020B0604020202020204" pitchFamily="34" charset="0"/>
              </a:rPr>
              <a:t>.</a:t>
            </a:r>
          </a:p>
          <a:p>
            <a:pPr marL="0" lvl="0" indent="0">
              <a:buNone/>
            </a:pPr>
            <a:r>
              <a:rPr lang="es-ES" sz="3200" dirty="0">
                <a:solidFill>
                  <a:schemeClr val="bg1"/>
                </a:solidFill>
                <a:latin typeface="Arial" panose="020B0604020202020204" pitchFamily="34" charset="0"/>
                <a:cs typeface="Arial" panose="020B0604020202020204" pitchFamily="34" charset="0"/>
              </a:rPr>
              <a:t>Tenemos que disponer de elementos que nos permita “atar” el precinto con un alambre a las distintas partes de la instalación. Como: </a:t>
            </a:r>
          </a:p>
          <a:p>
            <a:pPr lvl="1"/>
            <a:r>
              <a:rPr lang="es-ES" sz="3200" dirty="0">
                <a:solidFill>
                  <a:schemeClr val="bg1"/>
                </a:solidFill>
                <a:latin typeface="Arial" panose="020B0604020202020204" pitchFamily="34" charset="0"/>
                <a:cs typeface="Arial" panose="020B0604020202020204" pitchFamily="34" charset="0"/>
              </a:rPr>
              <a:t>Tornillería: La cual debe proveerse de un taladro por el cual pasará el alambre.</a:t>
            </a:r>
          </a:p>
          <a:p>
            <a:pPr lvl="1"/>
            <a:r>
              <a:rPr lang="es-ES" sz="3200" dirty="0">
                <a:solidFill>
                  <a:schemeClr val="bg1"/>
                </a:solidFill>
                <a:latin typeface="Arial" panose="020B0604020202020204" pitchFamily="34" charset="0"/>
                <a:cs typeface="Arial" panose="020B0604020202020204" pitchFamily="34" charset="0"/>
              </a:rPr>
              <a:t>Huecos: Donde irían los tornillos.</a:t>
            </a:r>
          </a:p>
          <a:p>
            <a:pPr lvl="1"/>
            <a:r>
              <a:rPr lang="es-ES" sz="3200" dirty="0">
                <a:solidFill>
                  <a:schemeClr val="bg1"/>
                </a:solidFill>
                <a:latin typeface="Arial" panose="020B0604020202020204" pitchFamily="34" charset="0"/>
                <a:cs typeface="Arial" panose="020B0604020202020204" pitchFamily="34" charset="0"/>
              </a:rPr>
              <a:t>Taladros: Taladros en las roscas del contador, en casos muy concretos de los contadores de chorro múltiple.</a:t>
            </a:r>
          </a:p>
          <a:p>
            <a:pPr lvl="1"/>
            <a:r>
              <a:rPr lang="es-ES" sz="3200" dirty="0">
                <a:solidFill>
                  <a:schemeClr val="bg1"/>
                </a:solidFill>
                <a:latin typeface="Arial" panose="020B0604020202020204" pitchFamily="34" charset="0"/>
                <a:cs typeface="Arial" panose="020B0604020202020204" pitchFamily="34" charset="0"/>
              </a:rPr>
              <a:t>Nudos: Nudos alrededor de las tuberías en el caso de que la instalación no disponga de tornillos.</a:t>
            </a:r>
          </a:p>
          <a:p>
            <a:pPr marL="0" lvl="0" indent="0">
              <a:buNone/>
            </a:pPr>
            <a:r>
              <a:rPr lang="es-ES" sz="3200" dirty="0">
                <a:solidFill>
                  <a:schemeClr val="bg1"/>
                </a:solidFill>
                <a:latin typeface="Arial" panose="020B0604020202020204" pitchFamily="34" charset="0"/>
                <a:cs typeface="Arial" panose="020B0604020202020204" pitchFamily="34" charset="0"/>
              </a:rPr>
              <a:t>Una vez preparadas las instalaciones se solicitará el precintado de las captaciones al Organismo de Cuenca o, en su caso, a la comunidad de usuarios si esta tiene encomendada esta tarea.</a:t>
            </a:r>
          </a:p>
          <a:p>
            <a:pPr marL="0" indent="0" algn="just">
              <a:buNone/>
            </a:pPr>
            <a:endParaRPr lang="es-E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7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D7C65-374C-EE4F-881F-B7976B4B043F}"/>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093CDB8A-585F-9D04-60AD-BC877C1827D1}"/>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8FCF7F7A-6FCF-068E-A198-D7F8DE8231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C3014338-196F-8306-0FBF-1D9A64798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159E8FF9-E809-3264-EE25-6B5FE72479FB}"/>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10" name="Título 1">
            <a:extLst>
              <a:ext uri="{FF2B5EF4-FFF2-40B4-BE49-F238E27FC236}">
                <a16:creationId xmlns:a16="http://schemas.microsoft.com/office/drawing/2014/main" id="{761C1045-F09A-65FA-7A22-50D4BF9492C8}"/>
              </a:ext>
            </a:extLst>
          </p:cNvPr>
          <p:cNvSpPr>
            <a:spLocks noGrp="1"/>
          </p:cNvSpPr>
          <p:nvPr>
            <p:ph type="title"/>
          </p:nvPr>
        </p:nvSpPr>
        <p:spPr>
          <a:xfrm>
            <a:off x="302824" y="1021821"/>
            <a:ext cx="11443477" cy="1507067"/>
          </a:xfrm>
        </p:spPr>
        <p:txBody>
          <a:bodyPr/>
          <a:lstStyle/>
          <a:p>
            <a:pPr algn="ctr"/>
            <a:r>
              <a:rPr lang="es-ES" dirty="0"/>
              <a:t>PROTOCOLO DE INSTALACIÓN DEL CONTADOR</a:t>
            </a:r>
            <a:endParaRPr lang="es-ES"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85E9BA1-5D4A-279C-547D-0E9FFF4CDBD9}"/>
              </a:ext>
            </a:extLst>
          </p:cNvPr>
          <p:cNvSpPr txBox="1"/>
          <p:nvPr/>
        </p:nvSpPr>
        <p:spPr>
          <a:xfrm>
            <a:off x="689935" y="2175193"/>
            <a:ext cx="10426700" cy="4128759"/>
          </a:xfrm>
          <a:prstGeom prst="rect">
            <a:avLst/>
          </a:prstGeom>
          <a:noFill/>
        </p:spPr>
        <p:txBody>
          <a:bodyPr wrap="square">
            <a:spAutoFit/>
          </a:bodyPr>
          <a:lstStyle/>
          <a:p>
            <a:pPr marL="0" indent="0" algn="ctr">
              <a:buNone/>
            </a:pPr>
            <a:r>
              <a:rPr lang="es-ES" sz="3600" b="1" dirty="0">
                <a:solidFill>
                  <a:schemeClr val="bg1"/>
                </a:solidFill>
                <a:latin typeface="Arial" panose="020B0604020202020204" pitchFamily="34" charset="0"/>
                <a:cs typeface="Arial" panose="020B0604020202020204" pitchFamily="34" charset="0"/>
              </a:rPr>
              <a:t>PLANIFICACIÓN.</a:t>
            </a:r>
          </a:p>
          <a:p>
            <a:pPr marL="0" indent="0">
              <a:buNone/>
            </a:pPr>
            <a:endParaRPr lang="es-ES" sz="2000" b="1" dirty="0">
              <a:solidFill>
                <a:schemeClr val="bg1"/>
              </a:solidFill>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tabLst>
                <a:tab pos="457200" algn="l"/>
              </a:tabLst>
            </a:pPr>
            <a:r>
              <a:rPr lang="es-ES" sz="20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Localizar zona de trabajo </a:t>
            </a: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Plantear calendario de actuaciones.</a:t>
            </a:r>
          </a:p>
          <a:p>
            <a:pPr marL="342900" lvl="0" indent="-342900" algn="just">
              <a:lnSpc>
                <a:spcPct val="150000"/>
              </a:lnSpc>
              <a:buFont typeface="Arial" panose="020B0604020202020204" pitchFamily="34" charset="0"/>
              <a:buChar char="•"/>
              <a:tabLst>
                <a:tab pos="457200" algn="l"/>
              </a:tabLst>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Comunicar </a:t>
            </a:r>
            <a:r>
              <a:rPr lang="es-ES" sz="2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CHJ</a:t>
            </a: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la Zona de Trabajo.  </a:t>
            </a:r>
          </a:p>
          <a:p>
            <a:pPr marL="342900" lvl="0" indent="-342900" algn="just">
              <a:lnSpc>
                <a:spcPct val="150000"/>
              </a:lnSpc>
              <a:buFont typeface="Arial" panose="020B0604020202020204" pitchFamily="34" charset="0"/>
              <a:buChar char="•"/>
              <a:tabLst>
                <a:tab pos="457200" algn="l"/>
              </a:tabLst>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Mirar </a:t>
            </a:r>
            <a:r>
              <a:rPr lang="es-ES" sz="2000" b="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My</a:t>
            </a:r>
            <a:r>
              <a:rPr lang="es-ES" sz="20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s-ES" sz="2000" b="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Maps</a:t>
            </a: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la ubicación de los trabajos y realizar listado de materiales, para comunicárselo al almacén. </a:t>
            </a:r>
          </a:p>
          <a:p>
            <a:pPr marL="342900" lvl="0" indent="-342900" algn="just">
              <a:lnSpc>
                <a:spcPct val="150000"/>
              </a:lnSpc>
              <a:buFont typeface="Arial" panose="020B0604020202020204" pitchFamily="34" charset="0"/>
              <a:buChar char="•"/>
              <a:tabLst>
                <a:tab pos="457200" algn="l"/>
              </a:tabLst>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Localización de contadores y titulares </a:t>
            </a:r>
            <a:r>
              <a:rPr lang="es-ES" sz="20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in situ</a:t>
            </a: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para concretar la ubicación y trabajos a realizar para la sustitución o instalación de un nuevo contador y unidad de lectura remota conectada con </a:t>
            </a:r>
            <a:r>
              <a:rPr lang="es-ES" sz="2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CHJ</a:t>
            </a: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187079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EC895-BBB2-648A-EDF0-7D1244DD2F2D}"/>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C66E5B95-00F3-0B17-4BB1-C552133091B2}"/>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2E4B389F-E921-3950-9918-1EEBA3C6B9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6DD0C64B-506E-6C00-46A4-C7B104FD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680EBA4E-FE24-CAB4-0FA6-D3559A83A069}"/>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12" name="CuadroTexto 11">
            <a:extLst>
              <a:ext uri="{FF2B5EF4-FFF2-40B4-BE49-F238E27FC236}">
                <a16:creationId xmlns:a16="http://schemas.microsoft.com/office/drawing/2014/main" id="{C5B80E81-31DE-F698-DA73-7A7836A6D78B}"/>
              </a:ext>
            </a:extLst>
          </p:cNvPr>
          <p:cNvSpPr txBox="1"/>
          <p:nvPr/>
        </p:nvSpPr>
        <p:spPr>
          <a:xfrm>
            <a:off x="672323" y="2083044"/>
            <a:ext cx="11519677" cy="3323987"/>
          </a:xfrm>
          <a:prstGeom prst="rect">
            <a:avLst/>
          </a:prstGeom>
          <a:noFill/>
        </p:spPr>
        <p:txBody>
          <a:bodyPr wrap="square">
            <a:spAutoFit/>
          </a:bodyPr>
          <a:lstStyle/>
          <a:p>
            <a:pPr algn="ctr"/>
            <a:r>
              <a:rPr lang="es-ES" sz="3600" b="1" dirty="0">
                <a:solidFill>
                  <a:schemeClr val="bg1"/>
                </a:solidFill>
                <a:latin typeface="Arial" panose="020B0604020202020204" pitchFamily="34" charset="0"/>
                <a:cs typeface="Arial" panose="020B0604020202020204" pitchFamily="34" charset="0"/>
              </a:rPr>
              <a:t>PREPARACIÓN.</a:t>
            </a:r>
          </a:p>
          <a:p>
            <a:endParaRPr lang="es-ES" sz="2400" b="1"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Rellenar hoja de salida del almacén, </a:t>
            </a:r>
            <a:r>
              <a:rPr lang="es-ES" sz="2000" b="1" kern="100" dirty="0">
                <a:solidFill>
                  <a:schemeClr val="bg1"/>
                </a:solidFill>
                <a:latin typeface="Arial" panose="020B0604020202020204" pitchFamily="34" charset="0"/>
                <a:cs typeface="Arial" panose="020B0604020202020204" pitchFamily="34" charset="0"/>
              </a:rPr>
              <a:t>apuntar número y diámetro del contador.</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Reunir herramientas y materiales.</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Localizar la toma </a:t>
            </a:r>
            <a:r>
              <a:rPr lang="es-ES" sz="2000" b="1" kern="100" dirty="0">
                <a:solidFill>
                  <a:schemeClr val="bg1"/>
                </a:solidFill>
                <a:latin typeface="Arial" panose="020B0604020202020204" pitchFamily="34" charset="0"/>
                <a:cs typeface="Arial" panose="020B0604020202020204" pitchFamily="34" charset="0"/>
              </a:rPr>
              <a:t>(Fotografía antes de comenzar los trabajos).</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Si hay daños o impedimentos en la toma, </a:t>
            </a:r>
            <a:r>
              <a:rPr lang="es-ES" sz="2000" b="1" kern="100" dirty="0">
                <a:solidFill>
                  <a:schemeClr val="bg1"/>
                </a:solidFill>
                <a:latin typeface="Arial" panose="020B0604020202020204" pitchFamily="34" charset="0"/>
                <a:cs typeface="Arial" panose="020B0604020202020204" pitchFamily="34" charset="0"/>
              </a:rPr>
              <a:t>NO MONTAR Y REPORTAR LA INCIDENCIA</a:t>
            </a:r>
            <a:r>
              <a:rPr lang="es-ES" sz="2400" b="1" kern="100" dirty="0">
                <a:solidFill>
                  <a:schemeClr val="bg1"/>
                </a:solidFill>
                <a:latin typeface="Aptos Narrow" panose="020B0004020202020204" pitchFamily="34" charset="0"/>
                <a:ea typeface="Aptos" panose="020B0004020202020204" pitchFamily="34" charset="0"/>
                <a:cs typeface="Arial" panose="020B0604020202020204" pitchFamily="34" charset="0"/>
              </a:rPr>
              <a:t>.</a:t>
            </a:r>
          </a:p>
          <a:p>
            <a:endParaRPr lang="es-E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84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AD26-7094-7C71-BA55-D942D2A6EDEC}"/>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EE280D39-B047-AE3E-8681-42DF8A8B36F4}"/>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4CF9EC94-C8C5-1E75-6291-E293ABFD53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87170146-70B0-4761-3D35-DFE7766F5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16D84B03-897A-A9CD-006A-12E24EF5B4D6}"/>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3" name="CuadroTexto 2">
            <a:extLst>
              <a:ext uri="{FF2B5EF4-FFF2-40B4-BE49-F238E27FC236}">
                <a16:creationId xmlns:a16="http://schemas.microsoft.com/office/drawing/2014/main" id="{09A6ABEC-2119-ACAD-6517-911C26A08CE4}"/>
              </a:ext>
            </a:extLst>
          </p:cNvPr>
          <p:cNvSpPr txBox="1"/>
          <p:nvPr/>
        </p:nvSpPr>
        <p:spPr>
          <a:xfrm>
            <a:off x="457200" y="1298783"/>
            <a:ext cx="11519677" cy="5175199"/>
          </a:xfrm>
          <a:prstGeom prst="rect">
            <a:avLst/>
          </a:prstGeom>
          <a:noFill/>
        </p:spPr>
        <p:txBody>
          <a:bodyPr wrap="square">
            <a:spAutoFit/>
          </a:bodyPr>
          <a:lstStyle/>
          <a:p>
            <a:pPr algn="ctr"/>
            <a:r>
              <a:rPr lang="es-ES" sz="3600" b="1" dirty="0">
                <a:solidFill>
                  <a:schemeClr val="bg1"/>
                </a:solidFill>
                <a:latin typeface="Arial" panose="020B0604020202020204" pitchFamily="34" charset="0"/>
                <a:cs typeface="Arial" panose="020B0604020202020204" pitchFamily="34" charset="0"/>
              </a:rPr>
              <a:t>INSTALACIÓN.</a:t>
            </a:r>
          </a:p>
          <a:p>
            <a:endParaRPr lang="es-ES" sz="2800" b="1" dirty="0">
              <a:solidFill>
                <a:schemeClr val="bg1"/>
              </a:solidFill>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Cumplimentar Autorización de instalación </a:t>
            </a:r>
            <a:r>
              <a:rPr lang="es-ES" sz="2000" b="1" kern="100" dirty="0">
                <a:solidFill>
                  <a:schemeClr val="bg1"/>
                </a:solidFill>
                <a:latin typeface="Arial" panose="020B0604020202020204" pitchFamily="34" charset="0"/>
                <a:cs typeface="Arial" panose="020B0604020202020204" pitchFamily="34" charset="0"/>
              </a:rPr>
              <a:t>(Tomar lectura y numero del contador a sustituir). </a:t>
            </a:r>
          </a:p>
          <a:p>
            <a:pPr marL="342900" lvl="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Cortar el suministro de agua.</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Desmontar contador existente.</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Limpiar y preparar las tuberías. </a:t>
            </a:r>
            <a:r>
              <a:rPr lang="es-ES" sz="2000" b="1" kern="100" dirty="0">
                <a:solidFill>
                  <a:schemeClr val="bg1"/>
                </a:solidFill>
                <a:latin typeface="Arial" panose="020B0604020202020204" pitchFamily="34" charset="0"/>
                <a:cs typeface="Arial" panose="020B0604020202020204" pitchFamily="34" charset="0"/>
              </a:rPr>
              <a:t>(Comprobar que la misma tiene que estar preparada para la sustitución o nueva instalación del contador).</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Instalar el contador en la tubería. </a:t>
            </a:r>
            <a:r>
              <a:rPr lang="es-ES" sz="2000" b="1" kern="100" dirty="0">
                <a:solidFill>
                  <a:schemeClr val="bg1"/>
                </a:solidFill>
                <a:latin typeface="Arial" panose="020B0604020202020204" pitchFamily="34" charset="0"/>
                <a:cs typeface="Arial" panose="020B0604020202020204" pitchFamily="34" charset="0"/>
              </a:rPr>
              <a:t>(El contador debe tener el mismo diámetro que el anterior).</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Colocar el contador de agua de forma que la </a:t>
            </a:r>
            <a:r>
              <a:rPr lang="es-ES" sz="2000" b="1" kern="100" dirty="0">
                <a:solidFill>
                  <a:schemeClr val="bg1"/>
                </a:solidFill>
                <a:latin typeface="Arial" panose="020B0604020202020204" pitchFamily="34" charset="0"/>
                <a:cs typeface="Arial" panose="020B0604020202020204" pitchFamily="34" charset="0"/>
              </a:rPr>
              <a:t>flecha</a:t>
            </a:r>
            <a:r>
              <a:rPr lang="es-ES" sz="2000" kern="100" dirty="0">
                <a:solidFill>
                  <a:schemeClr val="bg1"/>
                </a:solidFill>
                <a:latin typeface="Arial" panose="020B0604020202020204" pitchFamily="34" charset="0"/>
                <a:cs typeface="Arial" panose="020B0604020202020204" pitchFamily="34" charset="0"/>
              </a:rPr>
              <a:t> se corresponda con la </a:t>
            </a:r>
            <a:r>
              <a:rPr lang="es-ES" sz="2000" b="1" kern="100" dirty="0">
                <a:solidFill>
                  <a:schemeClr val="bg1"/>
                </a:solidFill>
                <a:latin typeface="Arial" panose="020B0604020202020204" pitchFamily="34" charset="0"/>
                <a:cs typeface="Arial" panose="020B0604020202020204" pitchFamily="34" charset="0"/>
              </a:rPr>
              <a:t>dirección del flujo </a:t>
            </a:r>
            <a:r>
              <a:rPr lang="es-ES" sz="2000" kern="100" dirty="0">
                <a:solidFill>
                  <a:schemeClr val="bg1"/>
                </a:solidFill>
                <a:latin typeface="Arial" panose="020B0604020202020204" pitchFamily="34" charset="0"/>
                <a:cs typeface="Arial" panose="020B0604020202020204" pitchFamily="34" charset="0"/>
              </a:rPr>
              <a:t>de agua</a:t>
            </a:r>
          </a:p>
          <a:p>
            <a:pPr marL="34290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No forzar el contador de agua durante la instalación</a:t>
            </a:r>
            <a:r>
              <a:rPr lang="es-ES" sz="2000" kern="100" dirty="0">
                <a:solidFill>
                  <a:schemeClr val="bg1"/>
                </a:solidFill>
                <a:latin typeface="Arial" panose="020B0604020202020204" pitchFamily="34" charset="0"/>
                <a:cs typeface="Arial" panose="020B0604020202020204" pitchFamily="34" charset="0"/>
              </a:rPr>
              <a:t>, evite esfuerzos de tracción y torsión.</a:t>
            </a:r>
          </a:p>
        </p:txBody>
      </p:sp>
    </p:spTree>
    <p:extLst>
      <p:ext uri="{BB962C8B-B14F-4D97-AF65-F5344CB8AC3E}">
        <p14:creationId xmlns:p14="http://schemas.microsoft.com/office/powerpoint/2010/main" val="129337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C5179-0841-3D83-19BB-1E5BC9F886B3}"/>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5D081304-3540-079D-E69B-B974F7AF7C95}"/>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4954C063-D3BA-E116-A631-A849DDB88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F95CE11B-1328-897C-7B4C-2E5E96C53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1F6CC087-6D7F-787F-3F61-717D0D7649F9}"/>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CuadroTexto 1">
            <a:extLst>
              <a:ext uri="{FF2B5EF4-FFF2-40B4-BE49-F238E27FC236}">
                <a16:creationId xmlns:a16="http://schemas.microsoft.com/office/drawing/2014/main" id="{AFD4B771-5A23-FE2C-1B33-D0FB7CB6BFFD}"/>
              </a:ext>
            </a:extLst>
          </p:cNvPr>
          <p:cNvSpPr txBox="1"/>
          <p:nvPr/>
        </p:nvSpPr>
        <p:spPr>
          <a:xfrm>
            <a:off x="457199" y="1587744"/>
            <a:ext cx="11519677" cy="3693319"/>
          </a:xfrm>
          <a:prstGeom prst="rect">
            <a:avLst/>
          </a:prstGeom>
          <a:noFill/>
        </p:spPr>
        <p:txBody>
          <a:bodyPr wrap="square">
            <a:spAutoFit/>
          </a:bodyPr>
          <a:lstStyle/>
          <a:p>
            <a:pPr marL="34290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 Asegurar conexiones y sellar juntas.</a:t>
            </a:r>
          </a:p>
          <a:p>
            <a:pPr marL="342900" lvl="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Instalar el módulo de comunicación, según manual aportado. (apuntar número de serie).</a:t>
            </a:r>
          </a:p>
          <a:p>
            <a:pPr marL="34290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Válvula antirretorno</a:t>
            </a:r>
            <a:r>
              <a:rPr lang="es-ES" sz="2000" kern="100" dirty="0">
                <a:solidFill>
                  <a:schemeClr val="bg1"/>
                </a:solidFill>
                <a:latin typeface="Arial" panose="020B0604020202020204" pitchFamily="34" charset="0"/>
                <a:cs typeface="Arial" panose="020B0604020202020204" pitchFamily="34" charset="0"/>
              </a:rPr>
              <a:t>. Indicar si existe o no.</a:t>
            </a:r>
          </a:p>
          <a:p>
            <a:pPr marL="34290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Válvula de control</a:t>
            </a:r>
            <a:r>
              <a:rPr lang="es-ES" sz="2000" kern="100" dirty="0">
                <a:solidFill>
                  <a:schemeClr val="bg1"/>
                </a:solidFill>
                <a:latin typeface="Arial" panose="020B0604020202020204" pitchFamily="34" charset="0"/>
                <a:cs typeface="Arial" panose="020B0604020202020204" pitchFamily="34" charset="0"/>
              </a:rPr>
              <a:t>. Indicar si existe o no.</a:t>
            </a:r>
          </a:p>
          <a:p>
            <a:pPr marL="34290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Etiqueta de periodo de validez del contador</a:t>
            </a:r>
            <a:r>
              <a:rPr lang="es-ES" sz="2000" kern="100" dirty="0">
                <a:solidFill>
                  <a:schemeClr val="bg1"/>
                </a:solidFill>
                <a:latin typeface="Arial" panose="020B0604020202020204" pitchFamily="34" charset="0"/>
                <a:cs typeface="Arial" panose="020B0604020202020204" pitchFamily="34" charset="0"/>
              </a:rPr>
              <a:t>. Instalar.</a:t>
            </a:r>
          </a:p>
          <a:p>
            <a:pPr marL="34290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 Bulón perforado en cada una de las bridas</a:t>
            </a:r>
            <a:r>
              <a:rPr lang="es-ES" sz="2000" kern="100" dirty="0">
                <a:solidFill>
                  <a:schemeClr val="bg1"/>
                </a:solidFill>
                <a:latin typeface="Arial" panose="020B0604020202020204" pitchFamily="34" charset="0"/>
                <a:cs typeface="Arial" panose="020B0604020202020204" pitchFamily="34" charset="0"/>
              </a:rPr>
              <a:t>. Instalar.</a:t>
            </a:r>
          </a:p>
          <a:p>
            <a:pPr marL="342900" indent="-342900" algn="just">
              <a:lnSpc>
                <a:spcPct val="150000"/>
              </a:lnSpc>
              <a:buFont typeface="Arial" panose="020B0604020202020204" pitchFamily="34" charset="0"/>
              <a:buChar char="•"/>
              <a:tabLst>
                <a:tab pos="457200" algn="l"/>
              </a:tabLst>
            </a:pPr>
            <a:endParaRPr lang="es-ES" sz="2000" kern="100"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S" sz="2400" kern="100" dirty="0">
              <a:solidFill>
                <a:schemeClr val="bg1"/>
              </a:solidFill>
              <a:latin typeface="Aptos Narrow"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3590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D9055B2-EDA6-0621-6E85-D23B17ED4F26}"/>
              </a:ext>
            </a:extLst>
          </p:cNvPr>
          <p:cNvSpPr txBox="1"/>
          <p:nvPr/>
        </p:nvSpPr>
        <p:spPr>
          <a:xfrm>
            <a:off x="114300" y="1368841"/>
            <a:ext cx="11963400" cy="5447645"/>
          </a:xfrm>
          <a:prstGeom prst="rect">
            <a:avLst/>
          </a:prstGeom>
          <a:noFill/>
        </p:spPr>
        <p:txBody>
          <a:bodyPr wrap="square">
            <a:spAutoFit/>
          </a:bodyPr>
          <a:lstStyle/>
          <a:p>
            <a:pPr algn="just">
              <a:buNone/>
            </a:pP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La masa de agua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subterránea</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080.133 Requena – Utiel se encuentra situada en la zona central de la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Demarcación</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Hidrográfica</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del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Júcar</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dentro del sistema de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explotación</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Júcar</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(en un 96,8 %). Y tiene una superficie total de 987,9 km2.  y unas </a:t>
            </a:r>
            <a:r>
              <a:rPr lang="es-ES" sz="30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16.500 has. aproximadamente de superficie de riego.</a:t>
            </a:r>
          </a:p>
          <a:p>
            <a:pPr algn="just">
              <a:buNone/>
            </a:pPr>
            <a:endParaRPr lang="es-ES" sz="30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gn="just">
              <a:buNone/>
            </a:pP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El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acuífero</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s-ES" sz="3000" b="1" u="sng"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soporta concesiones anuales por 30 Hm3/</a:t>
            </a:r>
            <a:r>
              <a:rPr lang="es-ES" sz="3000" b="1" u="sng"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año</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s-ES" sz="3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según</a:t>
            </a:r>
            <a:r>
              <a:rPr lang="es-ES" sz="3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el censo de abril de 2022 de la Confederación Hidrográfica del Júcar. Y de ese volumen máximo autorizado, el 86% se va para riego y abastecimiento.</a:t>
            </a:r>
          </a:p>
          <a:p>
            <a:pPr algn="ctr">
              <a:buNone/>
            </a:pPr>
            <a:endParaRPr lang="es-ES" sz="2400" kern="100" dirty="0">
              <a:effectLst/>
              <a:latin typeface="Aptos Narrow" panose="020B0004020202020204" pitchFamily="34" charset="0"/>
              <a:ea typeface="Aptos" panose="020B0004020202020204" pitchFamily="34" charset="0"/>
              <a:cs typeface="Arial" panose="020B0604020202020204" pitchFamily="34" charset="0"/>
            </a:endParaRPr>
          </a:p>
          <a:p>
            <a:pPr algn="ctr">
              <a:buNone/>
            </a:pPr>
            <a:endParaRPr lang="es-ES" sz="2400" kern="100" dirty="0">
              <a:effectLst/>
              <a:latin typeface="Aptos Narrow" panose="020B0004020202020204" pitchFamily="34" charset="0"/>
              <a:ea typeface="Aptos" panose="020B00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841B1423-FBFD-3010-260D-80205B30F3CE}"/>
              </a:ext>
            </a:extLst>
          </p:cNvPr>
          <p:cNvGrpSpPr/>
          <p:nvPr/>
        </p:nvGrpSpPr>
        <p:grpSpPr>
          <a:xfrm>
            <a:off x="215123" y="162807"/>
            <a:ext cx="11761754" cy="1135976"/>
            <a:chOff x="215123" y="162807"/>
            <a:chExt cx="11761754" cy="1135976"/>
          </a:xfrm>
        </p:grpSpPr>
        <p:pic>
          <p:nvPicPr>
            <p:cNvPr id="2" name="Imagen 1" descr="Texto&#10;&#10;El contenido generado por IA puede ser incorrecto.">
              <a:extLst>
                <a:ext uri="{FF2B5EF4-FFF2-40B4-BE49-F238E27FC236}">
                  <a16:creationId xmlns:a16="http://schemas.microsoft.com/office/drawing/2014/main" id="{FB41F196-77FE-E12D-5E99-F23EAC506E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4" name="Imagen 3" descr="Imagen que contiene Texto&#10;&#10;El contenido generado por IA puede ser incorrecto.">
              <a:extLst>
                <a:ext uri="{FF2B5EF4-FFF2-40B4-BE49-F238E27FC236}">
                  <a16:creationId xmlns:a16="http://schemas.microsoft.com/office/drawing/2014/main" id="{3ED2D551-8021-A25A-8AF0-AC2CEF0DB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5" name="CuadroTexto 4">
              <a:extLst>
                <a:ext uri="{FF2B5EF4-FFF2-40B4-BE49-F238E27FC236}">
                  <a16:creationId xmlns:a16="http://schemas.microsoft.com/office/drawing/2014/main" id="{964BB99E-B0B2-041F-5A31-018A7C2CFA5C}"/>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Tree>
    <p:extLst>
      <p:ext uri="{BB962C8B-B14F-4D97-AF65-F5344CB8AC3E}">
        <p14:creationId xmlns:p14="http://schemas.microsoft.com/office/powerpoint/2010/main" val="242596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BE041-7BC8-15D6-7C7E-9EE881B7CAE1}"/>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5D2ACB09-F24F-8CE1-BE1A-CFC3E7E313EA}"/>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C849F04D-288C-67A2-EF6E-F95EB4FCFE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4E8CFA7C-A7D5-59BE-CACE-7CF39473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28719D48-84AF-24EA-C453-4661CE035331}"/>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12" name="CuadroTexto 11">
            <a:extLst>
              <a:ext uri="{FF2B5EF4-FFF2-40B4-BE49-F238E27FC236}">
                <a16:creationId xmlns:a16="http://schemas.microsoft.com/office/drawing/2014/main" id="{867A72D5-257A-5919-D160-669FCFC6A406}"/>
              </a:ext>
            </a:extLst>
          </p:cNvPr>
          <p:cNvSpPr txBox="1"/>
          <p:nvPr/>
        </p:nvSpPr>
        <p:spPr>
          <a:xfrm>
            <a:off x="401637" y="2019544"/>
            <a:ext cx="11315701" cy="3205429"/>
          </a:xfrm>
          <a:prstGeom prst="rect">
            <a:avLst/>
          </a:prstGeom>
          <a:noFill/>
        </p:spPr>
        <p:txBody>
          <a:bodyPr wrap="square">
            <a:spAutoFit/>
          </a:bodyPr>
          <a:lstStyle/>
          <a:p>
            <a:pPr algn="ctr">
              <a:buNone/>
            </a:pPr>
            <a:r>
              <a:rPr lang="es-ES" sz="3600" b="1" dirty="0">
                <a:solidFill>
                  <a:schemeClr val="bg1"/>
                </a:solidFill>
                <a:latin typeface="Arial" panose="020B0604020202020204" pitchFamily="34" charset="0"/>
                <a:cs typeface="Arial" panose="020B0604020202020204" pitchFamily="34" charset="0"/>
              </a:rPr>
              <a:t>PRUEBAS.</a:t>
            </a:r>
          </a:p>
          <a:p>
            <a:pPr algn="just">
              <a:buNone/>
            </a:pPr>
            <a:endParaRPr lang="es-ES" sz="2000" kern="100" dirty="0">
              <a:latin typeface="Aptos Narrow" panose="020B0004020202020204" pitchFamily="34" charset="0"/>
              <a:ea typeface="Aptos" panose="020B00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Restaurar</a:t>
            </a:r>
            <a:r>
              <a:rPr lang="es-ES" sz="2000" kern="100" dirty="0">
                <a:solidFill>
                  <a:schemeClr val="bg1"/>
                </a:solidFill>
                <a:latin typeface="Arial" panose="020B0604020202020204" pitchFamily="34" charset="0"/>
                <a:cs typeface="Arial" panose="020B0604020202020204" pitchFamily="34" charset="0"/>
              </a:rPr>
              <a:t> el </a:t>
            </a:r>
            <a:r>
              <a:rPr lang="es-ES" sz="2000" b="1" kern="100" dirty="0">
                <a:solidFill>
                  <a:schemeClr val="bg1"/>
                </a:solidFill>
                <a:latin typeface="Arial" panose="020B0604020202020204" pitchFamily="34" charset="0"/>
                <a:cs typeface="Arial" panose="020B0604020202020204" pitchFamily="34" charset="0"/>
              </a:rPr>
              <a:t>suministro</a:t>
            </a:r>
            <a:r>
              <a:rPr lang="es-ES" sz="2000" kern="100" dirty="0">
                <a:solidFill>
                  <a:schemeClr val="bg1"/>
                </a:solidFill>
                <a:latin typeface="Arial" panose="020B0604020202020204" pitchFamily="34" charset="0"/>
                <a:cs typeface="Arial" panose="020B0604020202020204" pitchFamily="34" charset="0"/>
              </a:rPr>
              <a:t> de agua.</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 </a:t>
            </a:r>
            <a:r>
              <a:rPr lang="es-ES" sz="2000" b="1" kern="100" dirty="0">
                <a:solidFill>
                  <a:schemeClr val="bg1"/>
                </a:solidFill>
                <a:latin typeface="Arial" panose="020B0604020202020204" pitchFamily="34" charset="0"/>
                <a:cs typeface="Arial" panose="020B0604020202020204" pitchFamily="34" charset="0"/>
              </a:rPr>
              <a:t>Comprobar</a:t>
            </a:r>
            <a:r>
              <a:rPr lang="es-ES" sz="2000" kern="100" dirty="0">
                <a:solidFill>
                  <a:schemeClr val="bg1"/>
                </a:solidFill>
                <a:latin typeface="Arial" panose="020B0604020202020204" pitchFamily="34" charset="0"/>
                <a:cs typeface="Arial" panose="020B0604020202020204" pitchFamily="34" charset="0"/>
              </a:rPr>
              <a:t> </a:t>
            </a:r>
            <a:r>
              <a:rPr lang="es-ES" sz="2000" b="1" kern="100" dirty="0">
                <a:solidFill>
                  <a:schemeClr val="bg1"/>
                </a:solidFill>
                <a:latin typeface="Arial" panose="020B0604020202020204" pitchFamily="34" charset="0"/>
                <a:cs typeface="Arial" panose="020B0604020202020204" pitchFamily="34" charset="0"/>
              </a:rPr>
              <a:t>fugas y funcionamiento </a:t>
            </a:r>
            <a:r>
              <a:rPr lang="es-ES" sz="2000" kern="100" dirty="0">
                <a:solidFill>
                  <a:schemeClr val="bg1"/>
                </a:solidFill>
                <a:latin typeface="Arial" panose="020B0604020202020204" pitchFamily="34" charset="0"/>
                <a:cs typeface="Arial" panose="020B0604020202020204" pitchFamily="34" charset="0"/>
              </a:rPr>
              <a:t>del contador.</a:t>
            </a:r>
          </a:p>
          <a:p>
            <a:pPr marL="34290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 </a:t>
            </a:r>
            <a:r>
              <a:rPr lang="es-ES" sz="2000" b="1" kern="100" dirty="0">
                <a:solidFill>
                  <a:schemeClr val="bg1"/>
                </a:solidFill>
                <a:latin typeface="Arial" panose="020B0604020202020204" pitchFamily="34" charset="0"/>
                <a:cs typeface="Arial" panose="020B0604020202020204" pitchFamily="34" charset="0"/>
              </a:rPr>
              <a:t>Ajustar</a:t>
            </a:r>
            <a:r>
              <a:rPr lang="es-ES" sz="2000" kern="100" dirty="0">
                <a:solidFill>
                  <a:schemeClr val="bg1"/>
                </a:solidFill>
                <a:latin typeface="Arial" panose="020B0604020202020204" pitchFamily="34" charset="0"/>
                <a:cs typeface="Arial" panose="020B0604020202020204" pitchFamily="34" charset="0"/>
              </a:rPr>
              <a:t> si es necesario.</a:t>
            </a:r>
          </a:p>
          <a:p>
            <a:pPr marL="342900" lvl="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Comprobar</a:t>
            </a:r>
            <a:r>
              <a:rPr lang="es-ES" sz="2000" kern="100" dirty="0">
                <a:solidFill>
                  <a:schemeClr val="bg1"/>
                </a:solidFill>
                <a:latin typeface="Arial" panose="020B0604020202020204" pitchFamily="34" charset="0"/>
                <a:cs typeface="Arial" panose="020B0604020202020204" pitchFamily="34" charset="0"/>
              </a:rPr>
              <a:t> que el </a:t>
            </a:r>
            <a:r>
              <a:rPr lang="es-ES" sz="2000" b="1" kern="100" dirty="0">
                <a:solidFill>
                  <a:schemeClr val="bg1"/>
                </a:solidFill>
                <a:latin typeface="Arial" panose="020B0604020202020204" pitchFamily="34" charset="0"/>
                <a:cs typeface="Arial" panose="020B0604020202020204" pitchFamily="34" charset="0"/>
              </a:rPr>
              <a:t>módulo de comunicación </a:t>
            </a:r>
            <a:r>
              <a:rPr lang="es-ES" sz="2000" kern="100" dirty="0">
                <a:solidFill>
                  <a:schemeClr val="bg1"/>
                </a:solidFill>
                <a:latin typeface="Arial" panose="020B0604020202020204" pitchFamily="34" charset="0"/>
                <a:cs typeface="Arial" panose="020B0604020202020204" pitchFamily="34" charset="0"/>
              </a:rPr>
              <a:t>realiza correctamente las lecturas automáticas de forma remota.</a:t>
            </a:r>
          </a:p>
        </p:txBody>
      </p:sp>
    </p:spTree>
    <p:extLst>
      <p:ext uri="{BB962C8B-B14F-4D97-AF65-F5344CB8AC3E}">
        <p14:creationId xmlns:p14="http://schemas.microsoft.com/office/powerpoint/2010/main" val="56080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D89D0-1ADB-8B36-3B2A-B401D2706A3A}"/>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FA26DD61-49FD-47D7-F677-537BF57C531C}"/>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4EC48F2F-7370-A2E2-E058-4579FE143A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AC366288-0C3B-0C4C-E207-331B416E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F60F2597-870D-A110-0E4A-6FE12771FD53}"/>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12" name="CuadroTexto 11">
            <a:extLst>
              <a:ext uri="{FF2B5EF4-FFF2-40B4-BE49-F238E27FC236}">
                <a16:creationId xmlns:a16="http://schemas.microsoft.com/office/drawing/2014/main" id="{1FE5DA11-5466-D093-A8B4-17A13AC75559}"/>
              </a:ext>
            </a:extLst>
          </p:cNvPr>
          <p:cNvSpPr txBox="1"/>
          <p:nvPr/>
        </p:nvSpPr>
        <p:spPr>
          <a:xfrm>
            <a:off x="661176" y="1298783"/>
            <a:ext cx="11315701" cy="5355312"/>
          </a:xfrm>
          <a:prstGeom prst="rect">
            <a:avLst/>
          </a:prstGeom>
          <a:noFill/>
        </p:spPr>
        <p:txBody>
          <a:bodyPr wrap="square">
            <a:spAutoFit/>
          </a:bodyPr>
          <a:lstStyle/>
          <a:p>
            <a:pPr algn="ctr">
              <a:buNone/>
            </a:pPr>
            <a:r>
              <a:rPr lang="es-ES" sz="3600" b="1" kern="100" dirty="0">
                <a:solidFill>
                  <a:schemeClr val="bg1"/>
                </a:solidFill>
                <a:latin typeface="Arial" panose="020B0604020202020204" pitchFamily="34" charset="0"/>
                <a:ea typeface="Aptos" panose="020B0004020202020204" pitchFamily="34" charset="0"/>
                <a:cs typeface="Arial" panose="020B0604020202020204" pitchFamily="34" charset="0"/>
              </a:rPr>
              <a:t>FINALIZACIÓN (DOCUMENTACION Y REGISTRO)</a:t>
            </a:r>
            <a:r>
              <a:rPr lang="es-ES" sz="3600" b="1" dirty="0">
                <a:solidFill>
                  <a:schemeClr val="bg1"/>
                </a:solidFill>
                <a:latin typeface="Arial" panose="020B0604020202020204" pitchFamily="34" charset="0"/>
                <a:cs typeface="Arial" panose="020B0604020202020204" pitchFamily="34" charset="0"/>
              </a:rPr>
              <a:t>.</a:t>
            </a:r>
            <a:endParaRPr lang="es-ES" sz="3600" kern="100" dirty="0">
              <a:latin typeface="Arial" panose="020B0604020202020204" pitchFamily="34" charset="0"/>
              <a:ea typeface="Aptos" panose="020B0004020202020204" pitchFamily="34" charset="0"/>
              <a:cs typeface="Arial" panose="020B0604020202020204" pitchFamily="34" charset="0"/>
            </a:endParaRPr>
          </a:p>
          <a:p>
            <a:pPr algn="just">
              <a:buNone/>
            </a:pPr>
            <a:r>
              <a:rPr lang="es-ES" sz="1000" kern="100" dirty="0">
                <a:latin typeface="Aptos Narrow" panose="020B0004020202020204" pitchFamily="34" charset="0"/>
                <a:ea typeface="Aptos" panose="020B0004020202020204" pitchFamily="34" charset="0"/>
                <a:cs typeface="Arial" panose="020B0604020202020204" pitchFamily="34" charset="0"/>
              </a:rPr>
              <a:t> </a:t>
            </a:r>
          </a:p>
          <a:p>
            <a:pPr marL="342900" lvl="0" indent="-342900" algn="just">
              <a:lnSpc>
                <a:spcPct val="150000"/>
              </a:lnSpc>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PROCEDIMIENTO ENVÍO DOCUMENTACION CON LA ENTIDAD GESTORA PERTE I. </a:t>
            </a:r>
          </a:p>
          <a:p>
            <a:pPr marL="800100" lvl="3" indent="-342900" algn="just">
              <a:lnSpc>
                <a:spcPct val="80000"/>
              </a:lnSpc>
              <a:spcBef>
                <a:spcPct val="20000"/>
              </a:spcBef>
              <a:spcAft>
                <a:spcPts val="600"/>
              </a:spcAft>
              <a:buClr>
                <a:schemeClr val="tx1"/>
              </a:buClr>
              <a:buSzPct val="80000"/>
              <a:buFont typeface="Arial" panose="020B0604020202020204" pitchFamily="34" charset="0"/>
              <a:buChar char="•"/>
              <a:tabLst>
                <a:tab pos="457200" algn="l"/>
              </a:tabLst>
            </a:pPr>
            <a:r>
              <a:rPr lang="es-ES" sz="1900" b="1" dirty="0">
                <a:solidFill>
                  <a:schemeClr val="bg1"/>
                </a:solidFill>
                <a:latin typeface="Arial" panose="020B0604020202020204" pitchFamily="34" charset="0"/>
                <a:cs typeface="Arial" panose="020B0604020202020204" pitchFamily="34" charset="0"/>
              </a:rPr>
              <a:t>Firma autorización de la instalación. </a:t>
            </a:r>
            <a:r>
              <a:rPr lang="es-ES" sz="1900" dirty="0">
                <a:solidFill>
                  <a:schemeClr val="bg1"/>
                </a:solidFill>
                <a:latin typeface="Arial" panose="020B0604020202020204" pitchFamily="34" charset="0"/>
                <a:cs typeface="Arial" panose="020B0604020202020204" pitchFamily="34" charset="0"/>
              </a:rPr>
              <a:t>Enviar autorización de instalador debidamente cumplimentada. Fotografía georreferenciada nº 1.</a:t>
            </a:r>
          </a:p>
          <a:p>
            <a:pPr marL="800100" lvl="3" indent="-342900" algn="just">
              <a:lnSpc>
                <a:spcPct val="80000"/>
              </a:lnSpc>
              <a:spcBef>
                <a:spcPct val="20000"/>
              </a:spcBef>
              <a:spcAft>
                <a:spcPts val="600"/>
              </a:spcAft>
              <a:buClr>
                <a:schemeClr val="tx1"/>
              </a:buClr>
              <a:buSzPct val="80000"/>
              <a:buFont typeface="Arial" panose="020B0604020202020204" pitchFamily="34" charset="0"/>
              <a:buChar char="•"/>
              <a:tabLst>
                <a:tab pos="457200" algn="l"/>
              </a:tabLst>
            </a:pPr>
            <a:r>
              <a:rPr lang="es-ES" sz="1900" b="1" dirty="0">
                <a:solidFill>
                  <a:schemeClr val="bg1"/>
                </a:solidFill>
                <a:latin typeface="Arial" panose="020B0604020202020204" pitchFamily="34" charset="0"/>
                <a:cs typeface="Arial" panose="020B0604020202020204" pitchFamily="34" charset="0"/>
              </a:rPr>
              <a:t>Fotografía nº 2 antes de la instalación. </a:t>
            </a:r>
            <a:r>
              <a:rPr lang="es-ES" sz="1900" dirty="0">
                <a:solidFill>
                  <a:schemeClr val="bg1"/>
                </a:solidFill>
                <a:latin typeface="Arial" panose="020B0604020202020204" pitchFamily="34" charset="0"/>
                <a:cs typeface="Arial" panose="020B0604020202020204" pitchFamily="34" charset="0"/>
              </a:rPr>
              <a:t>Fotografía de cómo está la instalación antes de instalar. Contador viejo y de cómo está instalado.</a:t>
            </a:r>
          </a:p>
          <a:p>
            <a:pPr marL="800100" lvl="3" indent="-342900" algn="just">
              <a:lnSpc>
                <a:spcPct val="80000"/>
              </a:lnSpc>
              <a:spcBef>
                <a:spcPct val="20000"/>
              </a:spcBef>
              <a:spcAft>
                <a:spcPts val="600"/>
              </a:spcAft>
              <a:buClr>
                <a:schemeClr val="tx1"/>
              </a:buClr>
              <a:buSzPct val="80000"/>
              <a:buFont typeface="Arial" panose="020B0604020202020204" pitchFamily="34" charset="0"/>
              <a:buChar char="•"/>
              <a:tabLst>
                <a:tab pos="457200" algn="l"/>
              </a:tabLst>
            </a:pPr>
            <a:r>
              <a:rPr lang="es-ES" sz="1900" b="1" dirty="0">
                <a:solidFill>
                  <a:schemeClr val="bg1"/>
                </a:solidFill>
                <a:latin typeface="Arial" panose="020B0604020202020204" pitchFamily="34" charset="0"/>
                <a:cs typeface="Arial" panose="020B0604020202020204" pitchFamily="34" charset="0"/>
              </a:rPr>
              <a:t>Fotografía nº 3 de la esfera del nuevo contador. </a:t>
            </a:r>
            <a:r>
              <a:rPr lang="es-ES" sz="1900" dirty="0">
                <a:solidFill>
                  <a:schemeClr val="bg1"/>
                </a:solidFill>
                <a:latin typeface="Arial" panose="020B0604020202020204" pitchFamily="34" charset="0"/>
                <a:cs typeface="Arial" panose="020B0604020202020204" pitchFamily="34" charset="0"/>
              </a:rPr>
              <a:t>Fotografía de la esfera del contador, donde se vea claramente el marcado </a:t>
            </a:r>
            <a:r>
              <a:rPr lang="es-ES" sz="1900" dirty="0" err="1">
                <a:solidFill>
                  <a:schemeClr val="bg1"/>
                </a:solidFill>
                <a:latin typeface="Arial" panose="020B0604020202020204" pitchFamily="34" charset="0"/>
                <a:cs typeface="Arial" panose="020B0604020202020204" pitchFamily="34" charset="0"/>
              </a:rPr>
              <a:t>EMEÑE</a:t>
            </a:r>
            <a:r>
              <a:rPr lang="es-ES" sz="1900" dirty="0">
                <a:solidFill>
                  <a:schemeClr val="bg1"/>
                </a:solidFill>
                <a:latin typeface="Arial" panose="020B0604020202020204" pitchFamily="34" charset="0"/>
                <a:cs typeface="Arial" panose="020B0604020202020204" pitchFamily="34" charset="0"/>
              </a:rPr>
              <a:t> (la M con cejilla) y la totalidad de la esfera.</a:t>
            </a:r>
          </a:p>
          <a:p>
            <a:pPr marL="800100" lvl="3" indent="-342900" algn="just">
              <a:lnSpc>
                <a:spcPct val="80000"/>
              </a:lnSpc>
              <a:spcBef>
                <a:spcPct val="20000"/>
              </a:spcBef>
              <a:spcAft>
                <a:spcPts val="600"/>
              </a:spcAft>
              <a:buClr>
                <a:schemeClr val="tx1"/>
              </a:buClr>
              <a:buSzPct val="80000"/>
              <a:buFont typeface="Arial" panose="020B0604020202020204" pitchFamily="34" charset="0"/>
              <a:buChar char="•"/>
              <a:tabLst>
                <a:tab pos="457200" algn="l"/>
              </a:tabLst>
            </a:pPr>
            <a:r>
              <a:rPr lang="es-ES" sz="1900" b="1" dirty="0">
                <a:solidFill>
                  <a:schemeClr val="bg1"/>
                </a:solidFill>
                <a:latin typeface="Arial" panose="020B0604020202020204" pitchFamily="34" charset="0"/>
                <a:cs typeface="Arial" panose="020B0604020202020204" pitchFamily="34" charset="0"/>
              </a:rPr>
              <a:t>Fotografía nº 4 después de la instalación. </a:t>
            </a:r>
            <a:r>
              <a:rPr lang="es-ES" sz="1900" dirty="0">
                <a:solidFill>
                  <a:schemeClr val="bg1"/>
                </a:solidFill>
                <a:latin typeface="Arial" panose="020B0604020202020204" pitchFamily="34" charset="0"/>
                <a:cs typeface="Arial" panose="020B0604020202020204" pitchFamily="34" charset="0"/>
              </a:rPr>
              <a:t>Fotografía de cómo ha quedado la instalación, pudiéndose garantizar la lectura del contador de una manera clara.</a:t>
            </a:r>
          </a:p>
          <a:p>
            <a:pPr marL="800100" lvl="3" indent="-342900" algn="just">
              <a:lnSpc>
                <a:spcPct val="80000"/>
              </a:lnSpc>
              <a:spcBef>
                <a:spcPct val="20000"/>
              </a:spcBef>
              <a:spcAft>
                <a:spcPts val="600"/>
              </a:spcAft>
              <a:buClr>
                <a:schemeClr val="tx1"/>
              </a:buClr>
              <a:buSzPct val="80000"/>
              <a:buFont typeface="Arial" panose="020B0604020202020204" pitchFamily="34" charset="0"/>
              <a:buChar char="•"/>
              <a:tabLst>
                <a:tab pos="457200" algn="l"/>
              </a:tabLst>
            </a:pPr>
            <a:r>
              <a:rPr lang="es-ES" sz="1900" b="1" dirty="0">
                <a:solidFill>
                  <a:schemeClr val="bg1"/>
                </a:solidFill>
                <a:latin typeface="Arial" panose="020B0604020202020204" pitchFamily="34" charset="0"/>
                <a:cs typeface="Arial" panose="020B0604020202020204" pitchFamily="34" charset="0"/>
              </a:rPr>
              <a:t>Fotografía nº 5 de la etiqueta del periodo de validez del contador. </a:t>
            </a:r>
            <a:r>
              <a:rPr lang="es-ES" sz="1900" dirty="0">
                <a:solidFill>
                  <a:schemeClr val="bg1"/>
                </a:solidFill>
                <a:latin typeface="Arial" panose="020B0604020202020204" pitchFamily="34" charset="0"/>
                <a:cs typeface="Arial" panose="020B0604020202020204" pitchFamily="34" charset="0"/>
              </a:rPr>
              <a:t>Fotografía se debe ver claramente la etiqueta puesta en el contador.</a:t>
            </a:r>
            <a:endParaRPr lang="es-ES" sz="2000" b="1" kern="100" dirty="0">
              <a:solidFill>
                <a:schemeClr val="bg1"/>
              </a:solidFill>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tabLst>
                <a:tab pos="457200" algn="l"/>
              </a:tabLst>
            </a:pPr>
            <a:r>
              <a:rPr lang="es-ES" sz="2000" kern="100" dirty="0">
                <a:solidFill>
                  <a:schemeClr val="bg1"/>
                </a:solidFill>
                <a:latin typeface="Arial" panose="020B0604020202020204" pitchFamily="34" charset="0"/>
                <a:cs typeface="Arial" panose="020B0604020202020204" pitchFamily="34" charset="0"/>
              </a:rPr>
              <a:t>Completar </a:t>
            </a:r>
            <a:r>
              <a:rPr lang="es-ES" sz="2000" b="1" kern="100" dirty="0">
                <a:solidFill>
                  <a:schemeClr val="bg1"/>
                </a:solidFill>
                <a:latin typeface="Arial" panose="020B0604020202020204" pitchFamily="34" charset="0"/>
                <a:cs typeface="Arial" panose="020B0604020202020204" pitchFamily="34" charset="0"/>
              </a:rPr>
              <a:t>ficha de instalación </a:t>
            </a:r>
            <a:r>
              <a:rPr lang="es-ES" sz="2000" kern="100" dirty="0">
                <a:solidFill>
                  <a:schemeClr val="bg1"/>
                </a:solidFill>
                <a:latin typeface="Arial" panose="020B0604020202020204" pitchFamily="34" charset="0"/>
                <a:cs typeface="Arial" panose="020B0604020202020204" pitchFamily="34" charset="0"/>
              </a:rPr>
              <a:t>y envío de está al cliente.</a:t>
            </a:r>
          </a:p>
          <a:p>
            <a:pPr marL="342900" lvl="0" indent="-342900" algn="just">
              <a:buFont typeface="Arial" panose="020B0604020202020204" pitchFamily="34" charset="0"/>
              <a:buChar char="•"/>
              <a:tabLst>
                <a:tab pos="457200" algn="l"/>
              </a:tabLst>
            </a:pPr>
            <a:r>
              <a:rPr lang="es-ES" sz="2000" b="1" kern="100" dirty="0">
                <a:solidFill>
                  <a:schemeClr val="bg1"/>
                </a:solidFill>
                <a:latin typeface="Arial" panose="020B0604020202020204" pitchFamily="34" charset="0"/>
                <a:cs typeface="Arial" panose="020B0604020202020204" pitchFamily="34" charset="0"/>
              </a:rPr>
              <a:t>Informar</a:t>
            </a:r>
            <a:r>
              <a:rPr lang="es-ES" sz="2000" kern="100" dirty="0">
                <a:solidFill>
                  <a:schemeClr val="bg1"/>
                </a:solidFill>
                <a:latin typeface="Arial" panose="020B0604020202020204" pitchFamily="34" charset="0"/>
                <a:cs typeface="Arial" panose="020B0604020202020204" pitchFamily="34" charset="0"/>
              </a:rPr>
              <a:t> al titular o representante de los </a:t>
            </a:r>
            <a:r>
              <a:rPr lang="es-ES" sz="2000" b="1" kern="100" dirty="0">
                <a:solidFill>
                  <a:schemeClr val="bg1"/>
                </a:solidFill>
                <a:latin typeface="Arial" panose="020B0604020202020204" pitchFamily="34" charset="0"/>
                <a:cs typeface="Arial" panose="020B0604020202020204" pitchFamily="34" charset="0"/>
              </a:rPr>
              <a:t>elementos faltantes </a:t>
            </a:r>
            <a:r>
              <a:rPr lang="es-ES" sz="2000" kern="100" dirty="0">
                <a:solidFill>
                  <a:schemeClr val="bg1"/>
                </a:solidFill>
                <a:latin typeface="Arial" panose="020B0604020202020204" pitchFamily="34" charset="0"/>
                <a:cs typeface="Arial" panose="020B0604020202020204" pitchFamily="34" charset="0"/>
              </a:rPr>
              <a:t>y entregar certificado de instalación.</a:t>
            </a:r>
          </a:p>
        </p:txBody>
      </p:sp>
    </p:spTree>
    <p:extLst>
      <p:ext uri="{BB962C8B-B14F-4D97-AF65-F5344CB8AC3E}">
        <p14:creationId xmlns:p14="http://schemas.microsoft.com/office/powerpoint/2010/main" val="386275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9B7B-D8CD-A1F8-EC29-75D0CD393027}"/>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5ACF829F-46A8-FC47-E11D-A37C8F700648}"/>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65E303A3-2957-936D-7CCA-BE321F474B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5425252B-9292-C4FD-323C-15F92B0FB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3273CB50-2F8A-EC39-0FED-043E5BAD61DD}"/>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Marcador de contenido 2">
            <a:extLst>
              <a:ext uri="{FF2B5EF4-FFF2-40B4-BE49-F238E27FC236}">
                <a16:creationId xmlns:a16="http://schemas.microsoft.com/office/drawing/2014/main" id="{8B4EC959-36FC-F676-B43F-B24B477B3D95}"/>
              </a:ext>
            </a:extLst>
          </p:cNvPr>
          <p:cNvSpPr>
            <a:spLocks noGrp="1"/>
          </p:cNvSpPr>
          <p:nvPr>
            <p:ph idx="1"/>
          </p:nvPr>
        </p:nvSpPr>
        <p:spPr>
          <a:xfrm>
            <a:off x="215123" y="1849354"/>
            <a:ext cx="11863388" cy="381000"/>
          </a:xfrm>
        </p:spPr>
        <p:txBody>
          <a:bodyPr>
            <a:noAutofit/>
          </a:bodyPr>
          <a:lstStyle/>
          <a:p>
            <a:pPr marL="0" indent="0">
              <a:buNone/>
            </a:pPr>
            <a:endParaRPr lang="es-ES" sz="1800" b="1" dirty="0"/>
          </a:p>
          <a:p>
            <a:pPr marL="0" indent="0">
              <a:buNone/>
            </a:pPr>
            <a:r>
              <a:rPr lang="es-ES" sz="1800" b="1" dirty="0">
                <a:solidFill>
                  <a:schemeClr val="bg1"/>
                </a:solidFill>
                <a:latin typeface="Arial" panose="020B0604020202020204" pitchFamily="34" charset="0"/>
                <a:cs typeface="Arial" panose="020B0604020202020204" pitchFamily="34" charset="0"/>
              </a:rPr>
              <a:t>2.4. REPORTES Y ELEMENTOS FOTOGRÁFICOS A LA HORA DE INSTALAR UN CONTADOR</a:t>
            </a:r>
          </a:p>
          <a:p>
            <a:pPr marL="0" indent="0">
              <a:buNone/>
            </a:pPr>
            <a:endParaRPr lang="es-ES" sz="1800" b="1" dirty="0"/>
          </a:p>
          <a:p>
            <a:pPr marL="0" indent="0" algn="just">
              <a:buNone/>
            </a:pPr>
            <a:endParaRPr lang="es-ES" dirty="0">
              <a:solidFill>
                <a:schemeClr val="bg1"/>
              </a:solidFill>
              <a:latin typeface="Arial" panose="020B0604020202020204" pitchFamily="34" charset="0"/>
              <a:cs typeface="Arial" panose="020B0604020202020204" pitchFamily="34" charset="0"/>
            </a:endParaRPr>
          </a:p>
        </p:txBody>
      </p:sp>
      <p:pic>
        <p:nvPicPr>
          <p:cNvPr id="4" name="Imagen 3" descr="Imagen que contiene edificio, hidrante, exterior, calle&#10;&#10;El contenido generado por IA puede ser incorrecto.">
            <a:extLst>
              <a:ext uri="{FF2B5EF4-FFF2-40B4-BE49-F238E27FC236}">
                <a16:creationId xmlns:a16="http://schemas.microsoft.com/office/drawing/2014/main" id="{FAD8F814-AD32-8B1B-D111-BA8080845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26" y="2512186"/>
            <a:ext cx="5331025" cy="3977513"/>
          </a:xfrm>
          <a:prstGeom prst="rect">
            <a:avLst/>
          </a:prstGeom>
        </p:spPr>
      </p:pic>
      <p:sp>
        <p:nvSpPr>
          <p:cNvPr id="6" name="CuadroTexto 5">
            <a:extLst>
              <a:ext uri="{FF2B5EF4-FFF2-40B4-BE49-F238E27FC236}">
                <a16:creationId xmlns:a16="http://schemas.microsoft.com/office/drawing/2014/main" id="{249B7534-BDEA-6411-9543-856C037E18C8}"/>
              </a:ext>
            </a:extLst>
          </p:cNvPr>
          <p:cNvSpPr txBox="1"/>
          <p:nvPr/>
        </p:nvSpPr>
        <p:spPr>
          <a:xfrm>
            <a:off x="6755623" y="3607255"/>
            <a:ext cx="5436377" cy="1569660"/>
          </a:xfrm>
          <a:prstGeom prst="rect">
            <a:avLst/>
          </a:prstGeom>
          <a:noFill/>
        </p:spPr>
        <p:txBody>
          <a:bodyPr wrap="square">
            <a:spAutoFit/>
          </a:bodyPr>
          <a:lstStyle/>
          <a:p>
            <a:pPr algn="ctr">
              <a:buNone/>
            </a:pPr>
            <a:r>
              <a:rPr lang="es-ES" sz="24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Ejemplo de instalación correcta de poder realizar el mantenimiento y/o sustitución del contador. (Pendiente precintado por parte de </a:t>
            </a:r>
            <a:r>
              <a:rPr lang="es-ES" sz="2400" i="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CHJ</a:t>
            </a:r>
            <a:r>
              <a:rPr lang="es-ES" sz="24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t>
            </a:r>
            <a:endParaRPr lang="es-ES"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4218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2AF7-C077-B937-1D90-A8BB2291DF68}"/>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FF582E71-64E4-3D2C-223E-4AEB6BE4EAAC}"/>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5D11103F-DC9C-40BF-5F9C-1F76F403DF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C1EAD091-F634-784E-76A5-8E2151EB0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C25CAE41-3A72-E4D3-3A85-6682B5D4A35F}"/>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6" name="CuadroTexto 5">
            <a:extLst>
              <a:ext uri="{FF2B5EF4-FFF2-40B4-BE49-F238E27FC236}">
                <a16:creationId xmlns:a16="http://schemas.microsoft.com/office/drawing/2014/main" id="{FD81C93D-21B1-C489-DACE-1380DF0F78B5}"/>
              </a:ext>
            </a:extLst>
          </p:cNvPr>
          <p:cNvSpPr txBox="1"/>
          <p:nvPr/>
        </p:nvSpPr>
        <p:spPr>
          <a:xfrm>
            <a:off x="6247623" y="3156711"/>
            <a:ext cx="5436377" cy="1569660"/>
          </a:xfrm>
          <a:prstGeom prst="rect">
            <a:avLst/>
          </a:prstGeom>
          <a:noFill/>
        </p:spPr>
        <p:txBody>
          <a:bodyPr wrap="square">
            <a:spAutoFit/>
          </a:bodyPr>
          <a:lstStyle/>
          <a:p>
            <a:pPr algn="ctr">
              <a:buNone/>
            </a:pPr>
            <a:r>
              <a:rPr lang="es-ES" sz="24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Ejemplo de instalación correcta de poder realizar el mantenimiento y/o sustitución del contador. (Pendiente precintado por parte de </a:t>
            </a:r>
            <a:r>
              <a:rPr lang="es-ES" sz="2400" i="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CHJ</a:t>
            </a:r>
            <a:r>
              <a:rPr lang="es-ES" sz="24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t>
            </a:r>
            <a:endParaRPr lang="es-ES"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3" name="Imagen 2" descr="Imagen que contiene tren, foto, viejo, hidrante&#10;&#10;El contenido generado por IA puede ser incorrecto.">
            <a:extLst>
              <a:ext uri="{FF2B5EF4-FFF2-40B4-BE49-F238E27FC236}">
                <a16:creationId xmlns:a16="http://schemas.microsoft.com/office/drawing/2014/main" id="{247AAE08-0B4A-D7C3-8E1F-497DA814F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88" y="1215871"/>
            <a:ext cx="4100512" cy="5451341"/>
          </a:xfrm>
          <a:prstGeom prst="rect">
            <a:avLst/>
          </a:prstGeom>
        </p:spPr>
      </p:pic>
    </p:spTree>
    <p:extLst>
      <p:ext uri="{BB962C8B-B14F-4D97-AF65-F5344CB8AC3E}">
        <p14:creationId xmlns:p14="http://schemas.microsoft.com/office/powerpoint/2010/main" val="274240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35EC-CB82-0900-F49E-418B343DDC3E}"/>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50514B65-877E-D4BF-F6A6-76CAE05E7DA4}"/>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DDA4FD94-17CE-E263-E5D7-F5EF657F08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9697CE41-033B-8411-F72F-B64C2C9C7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D235F9EA-3A21-4106-5104-6FDE24AA3754}"/>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CuadroTexto 1">
            <a:extLst>
              <a:ext uri="{FF2B5EF4-FFF2-40B4-BE49-F238E27FC236}">
                <a16:creationId xmlns:a16="http://schemas.microsoft.com/office/drawing/2014/main" id="{D35D1CAD-BC58-71E8-DBB6-14366AE09E9F}"/>
              </a:ext>
            </a:extLst>
          </p:cNvPr>
          <p:cNvSpPr txBox="1"/>
          <p:nvPr/>
        </p:nvSpPr>
        <p:spPr>
          <a:xfrm>
            <a:off x="8268944" y="2926080"/>
            <a:ext cx="3818229" cy="2677656"/>
          </a:xfrm>
          <a:prstGeom prst="rect">
            <a:avLst/>
          </a:prstGeom>
          <a:noFill/>
        </p:spPr>
        <p:txBody>
          <a:bodyPr wrap="square">
            <a:spAutoFit/>
          </a:bodyPr>
          <a:lstStyle/>
          <a:p>
            <a:pPr algn="ctr">
              <a:buNone/>
            </a:pPr>
            <a:r>
              <a:rPr lang="es-ES" sz="2400" i="1" kern="100" dirty="0">
                <a:solidFill>
                  <a:schemeClr val="bg1"/>
                </a:solidFill>
                <a:latin typeface="Arial" panose="020B0604020202020204" pitchFamily="34" charset="0"/>
                <a:cs typeface="Arial" panose="020B0604020202020204" pitchFamily="34" charset="0"/>
              </a:rPr>
              <a:t>De izquierda a derecha, contador antes de su sustitución, esfera del contador nuevo sustituido y contador nuevo sustituido con precinto por parte de </a:t>
            </a:r>
            <a:r>
              <a:rPr lang="es-ES" sz="2400" i="1" kern="100" dirty="0" err="1">
                <a:solidFill>
                  <a:schemeClr val="bg1"/>
                </a:solidFill>
                <a:latin typeface="Arial" panose="020B0604020202020204" pitchFamily="34" charset="0"/>
                <a:cs typeface="Arial" panose="020B0604020202020204" pitchFamily="34" charset="0"/>
              </a:rPr>
              <a:t>CHJ</a:t>
            </a:r>
            <a:r>
              <a:rPr lang="es-ES" sz="2400" i="1" kern="100" dirty="0">
                <a:solidFill>
                  <a:schemeClr val="bg1"/>
                </a:solidFill>
                <a:latin typeface="Arial" panose="020B0604020202020204" pitchFamily="34" charset="0"/>
                <a:cs typeface="Arial" panose="020B0604020202020204" pitchFamily="34" charset="0"/>
              </a:rPr>
              <a:t>.</a:t>
            </a:r>
          </a:p>
        </p:txBody>
      </p:sp>
      <p:pic>
        <p:nvPicPr>
          <p:cNvPr id="4" name="Imagen 3" descr="Imagen que contiene interior, diferente, foto, cubierto&#10;&#10;El contenido generado por IA puede ser incorrecto.">
            <a:extLst>
              <a:ext uri="{FF2B5EF4-FFF2-40B4-BE49-F238E27FC236}">
                <a16:creationId xmlns:a16="http://schemas.microsoft.com/office/drawing/2014/main" id="{97F1BBC7-34C0-34E3-B635-864D8DD5A89E}"/>
              </a:ext>
            </a:extLst>
          </p:cNvPr>
          <p:cNvPicPr>
            <a:picLocks noChangeAspect="1"/>
          </p:cNvPicPr>
          <p:nvPr/>
        </p:nvPicPr>
        <p:blipFill>
          <a:blip r:embed="rId4"/>
          <a:stretch>
            <a:fillRect/>
          </a:stretch>
        </p:blipFill>
        <p:spPr>
          <a:xfrm>
            <a:off x="215123" y="1924621"/>
            <a:ext cx="7990985" cy="4438079"/>
          </a:xfrm>
          <a:prstGeom prst="rect">
            <a:avLst/>
          </a:prstGeom>
        </p:spPr>
      </p:pic>
    </p:spTree>
    <p:extLst>
      <p:ext uri="{BB962C8B-B14F-4D97-AF65-F5344CB8AC3E}">
        <p14:creationId xmlns:p14="http://schemas.microsoft.com/office/powerpoint/2010/main" val="1097401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8967-8B80-045E-E5BC-323B0FB7E75B}"/>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CA30D62F-23C7-C4DC-880B-494801DD1BF7}"/>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C27B8043-CFA3-FD65-887D-A2E6D6D0A1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BD496DB3-388D-1D72-1B57-AF2FE1CE5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2C9D5182-3BBC-562C-7F02-0166EB00EA5C}"/>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pic>
        <p:nvPicPr>
          <p:cNvPr id="3" name="Imagen 2" descr="Un letrero de color blanco&#10;&#10;El contenido generado por IA puede ser incorrecto.">
            <a:extLst>
              <a:ext uri="{FF2B5EF4-FFF2-40B4-BE49-F238E27FC236}">
                <a16:creationId xmlns:a16="http://schemas.microsoft.com/office/drawing/2014/main" id="{EECAAA38-8739-E6BD-16E9-5FA75E2E5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23" y="1391656"/>
            <a:ext cx="5811673" cy="5034544"/>
          </a:xfrm>
          <a:prstGeom prst="rect">
            <a:avLst/>
          </a:prstGeom>
        </p:spPr>
      </p:pic>
      <p:sp>
        <p:nvSpPr>
          <p:cNvPr id="6" name="CuadroTexto 5">
            <a:extLst>
              <a:ext uri="{FF2B5EF4-FFF2-40B4-BE49-F238E27FC236}">
                <a16:creationId xmlns:a16="http://schemas.microsoft.com/office/drawing/2014/main" id="{D1890CC3-0E27-D09C-4B26-69001E467677}"/>
              </a:ext>
            </a:extLst>
          </p:cNvPr>
          <p:cNvSpPr txBox="1"/>
          <p:nvPr/>
        </p:nvSpPr>
        <p:spPr>
          <a:xfrm>
            <a:off x="6284551" y="2939432"/>
            <a:ext cx="5462950" cy="1938992"/>
          </a:xfrm>
          <a:prstGeom prst="rect">
            <a:avLst/>
          </a:prstGeom>
          <a:noFill/>
        </p:spPr>
        <p:txBody>
          <a:bodyPr wrap="square">
            <a:spAutoFit/>
          </a:bodyPr>
          <a:lstStyle/>
          <a:p>
            <a:pPr algn="ctr">
              <a:buNone/>
            </a:pPr>
            <a:r>
              <a:rPr lang="es-ES" sz="2400" i="1" kern="100" dirty="0">
                <a:solidFill>
                  <a:schemeClr val="bg1"/>
                </a:solidFill>
                <a:latin typeface="Arial" panose="020B0604020202020204" pitchFamily="34" charset="0"/>
                <a:cs typeface="Arial" panose="020B0604020202020204" pitchFamily="34" charset="0"/>
              </a:rPr>
              <a:t>Circular informativa para que el propietario de la/s toma/s a sustituir se pueda poner en contacto con la empresa contratista para proceder a la sustitución. </a:t>
            </a:r>
          </a:p>
        </p:txBody>
      </p:sp>
    </p:spTree>
    <p:extLst>
      <p:ext uri="{BB962C8B-B14F-4D97-AF65-F5344CB8AC3E}">
        <p14:creationId xmlns:p14="http://schemas.microsoft.com/office/powerpoint/2010/main" val="120316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5532-27AC-01F1-ADD7-EB930B17EEBD}"/>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53A3A8E6-EE46-0D3C-9F47-CA16B34717C3}"/>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B112CDD1-B1B1-F2EA-7C8E-4D058ECDE3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246AC397-8571-2B51-CA70-6099FFC34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E7F632BE-3D04-08B9-1273-2C597858D46C}"/>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pic>
        <p:nvPicPr>
          <p:cNvPr id="2" name="Imagen 1" descr="Texto, Carta&#10;&#10;El contenido generado por IA puede ser incorrecto.">
            <a:extLst>
              <a:ext uri="{FF2B5EF4-FFF2-40B4-BE49-F238E27FC236}">
                <a16:creationId xmlns:a16="http://schemas.microsoft.com/office/drawing/2014/main" id="{9F8ACB90-F224-E5CB-CB4F-76463778F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504" y="1469663"/>
            <a:ext cx="3898391" cy="5197549"/>
          </a:xfrm>
          <a:prstGeom prst="rect">
            <a:avLst/>
          </a:prstGeom>
        </p:spPr>
      </p:pic>
      <p:sp>
        <p:nvSpPr>
          <p:cNvPr id="4" name="CuadroTexto 3">
            <a:extLst>
              <a:ext uri="{FF2B5EF4-FFF2-40B4-BE49-F238E27FC236}">
                <a16:creationId xmlns:a16="http://schemas.microsoft.com/office/drawing/2014/main" id="{5C7C439D-FB83-6F30-CA02-6231380EA164}"/>
              </a:ext>
            </a:extLst>
          </p:cNvPr>
          <p:cNvSpPr txBox="1"/>
          <p:nvPr/>
        </p:nvSpPr>
        <p:spPr>
          <a:xfrm>
            <a:off x="6997700" y="2897791"/>
            <a:ext cx="4520624" cy="1938992"/>
          </a:xfrm>
          <a:prstGeom prst="rect">
            <a:avLst/>
          </a:prstGeom>
          <a:noFill/>
        </p:spPr>
        <p:txBody>
          <a:bodyPr wrap="square">
            <a:spAutoFit/>
          </a:bodyPr>
          <a:lstStyle/>
          <a:p>
            <a:pPr algn="ctr">
              <a:buNone/>
            </a:pPr>
            <a:r>
              <a:rPr lang="es-ES" sz="2400" i="1" kern="100" dirty="0">
                <a:solidFill>
                  <a:schemeClr val="bg1"/>
                </a:solidFill>
                <a:latin typeface="Arial" panose="020B0604020202020204" pitchFamily="34" charset="0"/>
                <a:cs typeface="Arial" panose="020B0604020202020204" pitchFamily="34" charset="0"/>
              </a:rPr>
              <a:t>Certificado de la instalación del nuevo contador inteligente conectado de forma telemática con </a:t>
            </a:r>
            <a:r>
              <a:rPr lang="es-ES" sz="2400" i="1" kern="100" dirty="0" err="1">
                <a:solidFill>
                  <a:schemeClr val="bg1"/>
                </a:solidFill>
                <a:latin typeface="Arial" panose="020B0604020202020204" pitchFamily="34" charset="0"/>
                <a:cs typeface="Arial" panose="020B0604020202020204" pitchFamily="34" charset="0"/>
              </a:rPr>
              <a:t>CHJ</a:t>
            </a:r>
            <a:r>
              <a:rPr lang="es-ES" sz="2400" i="1" kern="100" dirty="0">
                <a:solidFill>
                  <a:schemeClr val="bg1"/>
                </a:solidFill>
                <a:latin typeface="Arial" panose="020B0604020202020204" pitchFamily="34" charset="0"/>
                <a:cs typeface="Arial" panose="020B0604020202020204" pitchFamily="34" charset="0"/>
              </a:rPr>
              <a:t> para el envío de las lecturas.</a:t>
            </a:r>
          </a:p>
        </p:txBody>
      </p:sp>
    </p:spTree>
    <p:extLst>
      <p:ext uri="{BB962C8B-B14F-4D97-AF65-F5344CB8AC3E}">
        <p14:creationId xmlns:p14="http://schemas.microsoft.com/office/powerpoint/2010/main" val="118401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B3F10-C5CA-2E0E-2398-76E0BE3C9C2B}"/>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F6CD0570-DF24-B0B0-164B-1F6FF6B4CA8C}"/>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ECBC4E38-A9E6-AD9B-42F8-757E3274C7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B65FA7BD-73EE-913B-D760-0D0011BC0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9FD07539-2D12-8431-A455-B2AB608DF9A2}"/>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pic>
        <p:nvPicPr>
          <p:cNvPr id="3" name="Imagen 2" descr="Mapa&#10;&#10;El contenido generado por IA puede ser incorrecto.">
            <a:extLst>
              <a:ext uri="{FF2B5EF4-FFF2-40B4-BE49-F238E27FC236}">
                <a16:creationId xmlns:a16="http://schemas.microsoft.com/office/drawing/2014/main" id="{9D0303B5-DFC6-5F9A-6B80-7F8F07358E3C}"/>
              </a:ext>
            </a:extLst>
          </p:cNvPr>
          <p:cNvPicPr>
            <a:picLocks noChangeAspect="1"/>
          </p:cNvPicPr>
          <p:nvPr/>
        </p:nvPicPr>
        <p:blipFill>
          <a:blip r:embed="rId4"/>
          <a:stretch>
            <a:fillRect/>
          </a:stretch>
        </p:blipFill>
        <p:spPr>
          <a:xfrm>
            <a:off x="597408" y="1298783"/>
            <a:ext cx="5803392" cy="5430103"/>
          </a:xfrm>
          <a:prstGeom prst="rect">
            <a:avLst/>
          </a:prstGeom>
        </p:spPr>
      </p:pic>
      <p:sp>
        <p:nvSpPr>
          <p:cNvPr id="6" name="CuadroTexto 5">
            <a:extLst>
              <a:ext uri="{FF2B5EF4-FFF2-40B4-BE49-F238E27FC236}">
                <a16:creationId xmlns:a16="http://schemas.microsoft.com/office/drawing/2014/main" id="{2862868F-E919-7907-9A00-89ED4AD09D9F}"/>
              </a:ext>
            </a:extLst>
          </p:cNvPr>
          <p:cNvSpPr txBox="1"/>
          <p:nvPr/>
        </p:nvSpPr>
        <p:spPr>
          <a:xfrm>
            <a:off x="7404100" y="2768486"/>
            <a:ext cx="4305300" cy="2308324"/>
          </a:xfrm>
          <a:prstGeom prst="rect">
            <a:avLst/>
          </a:prstGeom>
          <a:noFill/>
        </p:spPr>
        <p:txBody>
          <a:bodyPr wrap="square">
            <a:spAutoFit/>
          </a:bodyPr>
          <a:lstStyle/>
          <a:p>
            <a:pPr algn="ctr">
              <a:buNone/>
            </a:pPr>
            <a:r>
              <a:rPr lang="es-ES" sz="2400" i="1" kern="100" dirty="0" err="1">
                <a:solidFill>
                  <a:schemeClr val="bg1"/>
                </a:solidFill>
                <a:latin typeface="Arial" panose="020B0604020202020204" pitchFamily="34" charset="0"/>
                <a:cs typeface="Arial" panose="020B0604020202020204" pitchFamily="34" charset="0"/>
              </a:rPr>
              <a:t>My</a:t>
            </a:r>
            <a:r>
              <a:rPr lang="es-ES" sz="2400" i="1" kern="100" dirty="0">
                <a:solidFill>
                  <a:schemeClr val="bg1"/>
                </a:solidFill>
                <a:latin typeface="Arial" panose="020B0604020202020204" pitchFamily="34" charset="0"/>
                <a:cs typeface="Arial" panose="020B0604020202020204" pitchFamily="34" charset="0"/>
              </a:rPr>
              <a:t> </a:t>
            </a:r>
            <a:r>
              <a:rPr lang="es-ES" sz="2400" i="1" kern="100" dirty="0" err="1">
                <a:solidFill>
                  <a:schemeClr val="bg1"/>
                </a:solidFill>
                <a:latin typeface="Arial" panose="020B0604020202020204" pitchFamily="34" charset="0"/>
                <a:cs typeface="Arial" panose="020B0604020202020204" pitchFamily="34" charset="0"/>
              </a:rPr>
              <a:t>Maps</a:t>
            </a:r>
            <a:r>
              <a:rPr lang="es-ES" sz="2400" i="1" kern="100" dirty="0">
                <a:solidFill>
                  <a:schemeClr val="bg1"/>
                </a:solidFill>
                <a:latin typeface="Arial" panose="020B0604020202020204" pitchFamily="34" charset="0"/>
                <a:cs typeface="Arial" panose="020B0604020202020204" pitchFamily="34" charset="0"/>
              </a:rPr>
              <a:t> utilizado por parte de la empresa contratista donde aparecen geolocalizadas las captaciones a sustituir en el proyecto.</a:t>
            </a:r>
          </a:p>
        </p:txBody>
      </p:sp>
    </p:spTree>
    <p:extLst>
      <p:ext uri="{BB962C8B-B14F-4D97-AF65-F5344CB8AC3E}">
        <p14:creationId xmlns:p14="http://schemas.microsoft.com/office/powerpoint/2010/main" val="408440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3D64D-7699-53FF-C29E-2E175D6E7B3F}"/>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90156D99-E29F-19B8-9162-4E1CA3B60E73}"/>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4AB7DF8E-6EEB-32A4-C250-B7A9B4C60B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82D0A982-5726-C5C3-49F3-6127CE8D1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2AC0B8CA-0800-62C5-7A0F-F8FFD9B5F9E9}"/>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6" name="CuadroTexto 5">
            <a:extLst>
              <a:ext uri="{FF2B5EF4-FFF2-40B4-BE49-F238E27FC236}">
                <a16:creationId xmlns:a16="http://schemas.microsoft.com/office/drawing/2014/main" id="{495969A6-3325-F261-4D37-FB9728CA49DB}"/>
              </a:ext>
            </a:extLst>
          </p:cNvPr>
          <p:cNvSpPr txBox="1"/>
          <p:nvPr/>
        </p:nvSpPr>
        <p:spPr>
          <a:xfrm>
            <a:off x="1190098" y="3013501"/>
            <a:ext cx="9811804" cy="830997"/>
          </a:xfrm>
          <a:prstGeom prst="rect">
            <a:avLst/>
          </a:prstGeom>
          <a:noFill/>
        </p:spPr>
        <p:txBody>
          <a:bodyPr wrap="square">
            <a:spAutoFit/>
          </a:bodyPr>
          <a:lstStyle/>
          <a:p>
            <a:pPr algn="ctr">
              <a:buNone/>
            </a:pPr>
            <a:r>
              <a:rPr lang="es-ES" sz="4800" b="1" i="1" kern="100" dirty="0">
                <a:solidFill>
                  <a:schemeClr val="bg1"/>
                </a:solidFill>
                <a:latin typeface="Arial" panose="020B0604020202020204" pitchFamily="34" charset="0"/>
                <a:cs typeface="Arial" panose="020B0604020202020204" pitchFamily="34" charset="0"/>
              </a:rPr>
              <a:t>Muchas gracias por su atención.</a:t>
            </a:r>
          </a:p>
        </p:txBody>
      </p:sp>
    </p:spTree>
    <p:extLst>
      <p:ext uri="{BB962C8B-B14F-4D97-AF65-F5344CB8AC3E}">
        <p14:creationId xmlns:p14="http://schemas.microsoft.com/office/powerpoint/2010/main" val="273899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0488-4E6B-757F-6F78-B07126BA7401}"/>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C690A430-838A-E3E9-C235-C659E66A12F1}"/>
              </a:ext>
            </a:extLst>
          </p:cNvPr>
          <p:cNvSpPr txBox="1"/>
          <p:nvPr/>
        </p:nvSpPr>
        <p:spPr>
          <a:xfrm>
            <a:off x="435429" y="907361"/>
            <a:ext cx="11756571" cy="5693866"/>
          </a:xfrm>
          <a:prstGeom prst="rect">
            <a:avLst/>
          </a:prstGeom>
          <a:noFill/>
        </p:spPr>
        <p:txBody>
          <a:bodyPr wrap="square">
            <a:spAutoFit/>
          </a:bodyPr>
          <a:lstStyle/>
          <a:p>
            <a:pPr>
              <a:buNone/>
            </a:pP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buNone/>
            </a:pP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En total, hay 1.333 usuarios potenciales con concesiones otorgadas:</a:t>
            </a: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s-ES" sz="2800" b="1" i="1" u="sng"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1.066 de RIEGO </a:t>
            </a:r>
            <a:r>
              <a:rPr lang="es-ES" sz="2800" b="1" i="1" u="sng"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AGRÍCOLA</a:t>
            </a:r>
            <a:r>
              <a:rPr lang="es-ES" sz="2800" b="1" i="1" u="sng"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(el 80% del total) </a:t>
            </a:r>
            <a:endParaRPr lang="es-ES" sz="2800" b="1" u="sng"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117 de USO PARTICULAR (8%)</a:t>
            </a: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74 de GANADERÍA (6%) </a:t>
            </a: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49 de INDUSTRIA (4%)</a:t>
            </a: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27 de ABASTECIMIENTO a la </a:t>
            </a:r>
            <a:r>
              <a:rPr lang="es-ES" sz="2800" i="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POBLACIÓN</a:t>
            </a: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(2%) </a:t>
            </a: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7 de USO RECREATIVO (&lt;1%)</a:t>
            </a: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buNone/>
            </a:pPr>
            <a:r>
              <a:rPr lang="es-ES" sz="2800" i="1" kern="100" dirty="0">
                <a:solidFill>
                  <a:schemeClr val="bg1"/>
                </a:solidFill>
                <a:latin typeface="Arial" panose="020B0604020202020204" pitchFamily="34" charset="0"/>
                <a:ea typeface="Aptos" panose="020B0004020202020204" pitchFamily="34" charset="0"/>
                <a:cs typeface="Arial" panose="020B0604020202020204" pitchFamily="34" charset="0"/>
              </a:rPr>
              <a:t>El </a:t>
            </a:r>
            <a:r>
              <a:rPr lang="es-ES" sz="28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95% de las concesiones son </a:t>
            </a:r>
            <a:r>
              <a:rPr lang="es-ES" sz="2800" b="1" i="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pequeñas</a:t>
            </a:r>
            <a:r>
              <a:rPr lang="es-ES" sz="28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es decir</a:t>
            </a:r>
            <a:r>
              <a:rPr lang="es-ES" sz="280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consumen menos de 50.000 m3/</a:t>
            </a:r>
            <a:r>
              <a:rPr lang="es-ES" sz="2800" i="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año</a:t>
            </a:r>
            <a:endParaRPr lang="es-ES"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F9F85AEA-4D85-3620-2649-BD3D18E7FA2C}"/>
              </a:ext>
            </a:extLst>
          </p:cNvPr>
          <p:cNvGrpSpPr/>
          <p:nvPr/>
        </p:nvGrpSpPr>
        <p:grpSpPr>
          <a:xfrm>
            <a:off x="215123" y="162807"/>
            <a:ext cx="11761754" cy="1135976"/>
            <a:chOff x="215123" y="162807"/>
            <a:chExt cx="11761754" cy="1135976"/>
          </a:xfrm>
        </p:grpSpPr>
        <p:pic>
          <p:nvPicPr>
            <p:cNvPr id="4" name="Imagen 3" descr="Texto&#10;&#10;El contenido generado por IA puede ser incorrecto.">
              <a:extLst>
                <a:ext uri="{FF2B5EF4-FFF2-40B4-BE49-F238E27FC236}">
                  <a16:creationId xmlns:a16="http://schemas.microsoft.com/office/drawing/2014/main" id="{2F61C75F-8C1D-334E-2806-D920848948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5" name="Imagen 4" descr="Imagen que contiene Texto&#10;&#10;El contenido generado por IA puede ser incorrecto.">
              <a:extLst>
                <a:ext uri="{FF2B5EF4-FFF2-40B4-BE49-F238E27FC236}">
                  <a16:creationId xmlns:a16="http://schemas.microsoft.com/office/drawing/2014/main" id="{A0664939-0B96-F78B-A5FD-C45767E3F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6" name="CuadroTexto 5">
              <a:extLst>
                <a:ext uri="{FF2B5EF4-FFF2-40B4-BE49-F238E27FC236}">
                  <a16:creationId xmlns:a16="http://schemas.microsoft.com/office/drawing/2014/main" id="{FA430779-5A87-5D31-1C7C-4F3B0E5F2FEF}"/>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Tree>
    <p:extLst>
      <p:ext uri="{BB962C8B-B14F-4D97-AF65-F5344CB8AC3E}">
        <p14:creationId xmlns:p14="http://schemas.microsoft.com/office/powerpoint/2010/main" val="53111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E9AA-26EB-3187-F3DA-A067BC35FB48}"/>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BBA47F6F-3CBC-2CFB-139E-9E88E0E105EE}"/>
              </a:ext>
            </a:extLst>
          </p:cNvPr>
          <p:cNvSpPr txBox="1"/>
          <p:nvPr/>
        </p:nvSpPr>
        <p:spPr>
          <a:xfrm>
            <a:off x="217714" y="1347894"/>
            <a:ext cx="1175657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s-ES" sz="36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DE DONDE VENIMOS:</a:t>
            </a:r>
            <a:endParaRPr lang="es-ES" sz="36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CDEB29AD-B133-CFCE-C8F4-1EAA8963D03A}"/>
              </a:ext>
            </a:extLst>
          </p:cNvPr>
          <p:cNvGrpSpPr/>
          <p:nvPr/>
        </p:nvGrpSpPr>
        <p:grpSpPr>
          <a:xfrm>
            <a:off x="215123" y="162807"/>
            <a:ext cx="11761754" cy="1135976"/>
            <a:chOff x="215123" y="162807"/>
            <a:chExt cx="11761754" cy="1135976"/>
          </a:xfrm>
        </p:grpSpPr>
        <p:pic>
          <p:nvPicPr>
            <p:cNvPr id="4" name="Imagen 3" descr="Texto&#10;&#10;El contenido generado por IA puede ser incorrecto.">
              <a:extLst>
                <a:ext uri="{FF2B5EF4-FFF2-40B4-BE49-F238E27FC236}">
                  <a16:creationId xmlns:a16="http://schemas.microsoft.com/office/drawing/2014/main" id="{FB9761DE-E417-BAFB-290C-AB02626445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5" name="Imagen 4" descr="Imagen que contiene Texto&#10;&#10;El contenido generado por IA puede ser incorrecto.">
              <a:extLst>
                <a:ext uri="{FF2B5EF4-FFF2-40B4-BE49-F238E27FC236}">
                  <a16:creationId xmlns:a16="http://schemas.microsoft.com/office/drawing/2014/main" id="{E1F53C4D-A533-609A-3934-27B02A4E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6" name="CuadroTexto 5">
              <a:extLst>
                <a:ext uri="{FF2B5EF4-FFF2-40B4-BE49-F238E27FC236}">
                  <a16:creationId xmlns:a16="http://schemas.microsoft.com/office/drawing/2014/main" id="{8663D324-59A0-BF96-6616-B8C7B7EF81AB}"/>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2" name="Marcador de contenido 2">
            <a:extLst>
              <a:ext uri="{FF2B5EF4-FFF2-40B4-BE49-F238E27FC236}">
                <a16:creationId xmlns:a16="http://schemas.microsoft.com/office/drawing/2014/main" id="{505EAE86-C950-DA6A-39FD-0A1408A51543}"/>
              </a:ext>
            </a:extLst>
          </p:cNvPr>
          <p:cNvSpPr>
            <a:spLocks noGrp="1"/>
          </p:cNvSpPr>
          <p:nvPr>
            <p:ph idx="1"/>
          </p:nvPr>
        </p:nvSpPr>
        <p:spPr>
          <a:xfrm>
            <a:off x="215122" y="2043336"/>
            <a:ext cx="11756571" cy="4623875"/>
          </a:xfrm>
        </p:spPr>
        <p:txBody>
          <a:bodyPr>
            <a:normAutofit fontScale="92500" lnSpcReduction="20000"/>
          </a:bodyPr>
          <a:lstStyle/>
          <a:p>
            <a:pPr algn="just"/>
            <a:r>
              <a:rPr lang="es-ES" sz="2900" dirty="0">
                <a:solidFill>
                  <a:schemeClr val="bg1"/>
                </a:solidFill>
              </a:rPr>
              <a:t>1. </a:t>
            </a:r>
            <a:r>
              <a:rPr lang="es-ES" sz="2900" b="1" dirty="0">
                <a:solidFill>
                  <a:schemeClr val="bg1"/>
                </a:solidFill>
              </a:rPr>
              <a:t>Captaciones precintadas y localizadas.</a:t>
            </a:r>
          </a:p>
          <a:p>
            <a:pPr marL="0" indent="0" algn="just">
              <a:buNone/>
            </a:pPr>
            <a:r>
              <a:rPr lang="es-ES" sz="2900" dirty="0">
                <a:solidFill>
                  <a:schemeClr val="bg1"/>
                </a:solidFill>
              </a:rPr>
              <a:t>La </a:t>
            </a:r>
            <a:r>
              <a:rPr lang="es-ES" sz="2900" dirty="0" err="1">
                <a:solidFill>
                  <a:schemeClr val="bg1"/>
                </a:solidFill>
              </a:rPr>
              <a:t>CHJ</a:t>
            </a:r>
            <a:r>
              <a:rPr lang="es-ES" sz="2900" dirty="0">
                <a:solidFill>
                  <a:schemeClr val="bg1"/>
                </a:solidFill>
              </a:rPr>
              <a:t> </a:t>
            </a:r>
            <a:r>
              <a:rPr lang="es-ES" sz="2900" b="1" dirty="0">
                <a:solidFill>
                  <a:schemeClr val="bg1"/>
                </a:solidFill>
              </a:rPr>
              <a:t>solo</a:t>
            </a:r>
            <a:r>
              <a:rPr lang="es-ES" sz="2900" dirty="0">
                <a:solidFill>
                  <a:schemeClr val="bg1"/>
                </a:solidFill>
              </a:rPr>
              <a:t> tiene precintadas y controladas unas </a:t>
            </a:r>
            <a:r>
              <a:rPr lang="es-ES" sz="2900" b="1" dirty="0">
                <a:solidFill>
                  <a:schemeClr val="bg1"/>
                </a:solidFill>
              </a:rPr>
              <a:t>73 tomas/captaciones de </a:t>
            </a:r>
            <a:r>
              <a:rPr lang="es-ES" sz="2900" b="1" dirty="0" err="1">
                <a:solidFill>
                  <a:schemeClr val="bg1"/>
                </a:solidFill>
              </a:rPr>
              <a:t>DPH</a:t>
            </a:r>
            <a:r>
              <a:rPr lang="es-ES" sz="2900" b="1" dirty="0">
                <a:solidFill>
                  <a:schemeClr val="bg1"/>
                </a:solidFill>
              </a:rPr>
              <a:t> </a:t>
            </a:r>
            <a:r>
              <a:rPr lang="es-ES" sz="2900" dirty="0">
                <a:solidFill>
                  <a:schemeClr val="bg1"/>
                </a:solidFill>
              </a:rPr>
              <a:t>en la zona de la </a:t>
            </a:r>
            <a:r>
              <a:rPr lang="es-ES" sz="2900" dirty="0" err="1">
                <a:solidFill>
                  <a:schemeClr val="bg1"/>
                </a:solidFill>
              </a:rPr>
              <a:t>JCUMA</a:t>
            </a:r>
            <a:r>
              <a:rPr lang="es-ES" sz="2900" dirty="0">
                <a:solidFill>
                  <a:schemeClr val="bg1"/>
                </a:solidFill>
              </a:rPr>
              <a:t> del total de ± 1.300 Concesiones/tomas existentes. </a:t>
            </a:r>
          </a:p>
          <a:p>
            <a:pPr algn="just"/>
            <a:r>
              <a:rPr lang="es-ES" sz="2900" dirty="0">
                <a:solidFill>
                  <a:schemeClr val="bg1"/>
                </a:solidFill>
              </a:rPr>
              <a:t>2</a:t>
            </a:r>
            <a:r>
              <a:rPr lang="es-ES" sz="2900" b="1" dirty="0">
                <a:solidFill>
                  <a:schemeClr val="bg1"/>
                </a:solidFill>
              </a:rPr>
              <a:t>. Datos desactualizados de los titulares y falta datos contacto</a:t>
            </a:r>
          </a:p>
          <a:p>
            <a:pPr marL="0" indent="0" algn="just">
              <a:buNone/>
            </a:pPr>
            <a:r>
              <a:rPr lang="es-ES" sz="2900" dirty="0">
                <a:solidFill>
                  <a:schemeClr val="bg1"/>
                </a:solidFill>
              </a:rPr>
              <a:t>No se dispone de </a:t>
            </a:r>
            <a:r>
              <a:rPr lang="es-ES" sz="2900" b="1" dirty="0">
                <a:solidFill>
                  <a:schemeClr val="bg1"/>
                </a:solidFill>
              </a:rPr>
              <a:t>datos de contacto </a:t>
            </a:r>
            <a:r>
              <a:rPr lang="es-ES" sz="2900" dirty="0">
                <a:solidFill>
                  <a:schemeClr val="bg1"/>
                </a:solidFill>
              </a:rPr>
              <a:t>(teléfono, e-mail, datos de domicilios incorrectos) en muchos casos los titulares han fallecido y no se han actualizado los datos.</a:t>
            </a:r>
          </a:p>
          <a:p>
            <a:pPr marL="0" indent="0" algn="just">
              <a:buNone/>
            </a:pPr>
            <a:r>
              <a:rPr lang="es-ES" sz="2900" dirty="0">
                <a:solidFill>
                  <a:schemeClr val="bg1"/>
                </a:solidFill>
              </a:rPr>
              <a:t>Las </a:t>
            </a:r>
            <a:r>
              <a:rPr lang="es-ES" sz="2900" b="1" dirty="0">
                <a:solidFill>
                  <a:schemeClr val="bg1"/>
                </a:solidFill>
              </a:rPr>
              <a:t>Coordenadas </a:t>
            </a:r>
            <a:r>
              <a:rPr lang="es-ES" sz="2900" b="1" dirty="0" err="1">
                <a:solidFill>
                  <a:schemeClr val="bg1"/>
                </a:solidFill>
              </a:rPr>
              <a:t>UTM</a:t>
            </a:r>
            <a:r>
              <a:rPr lang="es-ES" sz="2900" b="1" dirty="0">
                <a:solidFill>
                  <a:schemeClr val="bg1"/>
                </a:solidFill>
              </a:rPr>
              <a:t> de ubicación </a:t>
            </a:r>
            <a:r>
              <a:rPr lang="es-ES" sz="2900" dirty="0">
                <a:solidFill>
                  <a:schemeClr val="bg1"/>
                </a:solidFill>
              </a:rPr>
              <a:t>de las captaciones-tomas en muchos casos son inexactas con lo cual es difícil de ubicar y localizar correctamente la captación-instalación.</a:t>
            </a:r>
          </a:p>
        </p:txBody>
      </p:sp>
    </p:spTree>
    <p:extLst>
      <p:ext uri="{BB962C8B-B14F-4D97-AF65-F5344CB8AC3E}">
        <p14:creationId xmlns:p14="http://schemas.microsoft.com/office/powerpoint/2010/main" val="5646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599A4B4-C965-3202-8DF0-00B8D134C59A}"/>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1645A05F-391E-7A7C-AB80-57CD56D92D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E5F3AF6E-5EB0-75E0-B928-931B628F2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6D0CBDDF-E901-5B0C-7916-5A3E6C6D6177}"/>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10" name="CuadroTexto 9">
            <a:extLst>
              <a:ext uri="{FF2B5EF4-FFF2-40B4-BE49-F238E27FC236}">
                <a16:creationId xmlns:a16="http://schemas.microsoft.com/office/drawing/2014/main" id="{4B01F8CD-00D5-E587-A2C6-6CE508868FCA}"/>
              </a:ext>
            </a:extLst>
          </p:cNvPr>
          <p:cNvSpPr txBox="1"/>
          <p:nvPr/>
        </p:nvSpPr>
        <p:spPr>
          <a:xfrm>
            <a:off x="217714" y="1347894"/>
            <a:ext cx="1175657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s-ES" sz="36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DONDE VAMOS:</a:t>
            </a:r>
            <a:endParaRPr lang="es-ES" sz="36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9EB1AEF6-5431-7064-F39C-F3F5F933591A}"/>
              </a:ext>
            </a:extLst>
          </p:cNvPr>
          <p:cNvSpPr txBox="1"/>
          <p:nvPr/>
        </p:nvSpPr>
        <p:spPr>
          <a:xfrm>
            <a:off x="215122" y="2372836"/>
            <a:ext cx="11756571" cy="1631216"/>
          </a:xfrm>
          <a:prstGeom prst="rect">
            <a:avLst/>
          </a:prstGeom>
          <a:noFill/>
        </p:spPr>
        <p:txBody>
          <a:bodyPr wrap="square">
            <a:spAutoFit/>
          </a:bodyPr>
          <a:lstStyle/>
          <a:p>
            <a:pPr algn="just"/>
            <a:r>
              <a:rPr lang="es-ES" sz="2400" dirty="0">
                <a:solidFill>
                  <a:schemeClr val="bg1"/>
                </a:solidFill>
                <a:latin typeface="Arial" panose="020B0604020202020204" pitchFamily="34" charset="0"/>
                <a:cs typeface="Arial" panose="020B0604020202020204" pitchFamily="34" charset="0"/>
              </a:rPr>
              <a:t>Cumplimiento de los requisitos normativos de la </a:t>
            </a:r>
            <a:r>
              <a:rPr lang="es-ES" sz="2800" b="1" dirty="0">
                <a:solidFill>
                  <a:schemeClr val="bg1"/>
                </a:solidFill>
                <a:latin typeface="Arial" panose="020B0604020202020204" pitchFamily="34" charset="0"/>
                <a:cs typeface="Arial" panose="020B0604020202020204" pitchFamily="34" charset="0"/>
              </a:rPr>
              <a:t>Orden TED/1191/2024</a:t>
            </a:r>
            <a:r>
              <a:rPr lang="es-ES" sz="2400" dirty="0">
                <a:solidFill>
                  <a:schemeClr val="bg1"/>
                </a:solidFill>
                <a:latin typeface="Arial" panose="020B0604020202020204" pitchFamily="34" charset="0"/>
                <a:cs typeface="Arial" panose="020B0604020202020204" pitchFamily="34" charset="0"/>
              </a:rPr>
              <a:t>, de 24 de octubre, por la que se regulan los sistemas electrónicos de control de los volúmenes de agua utilizados por los aprovechamientos de agua, los retornos y los vertidos al dominio público hidráulico</a:t>
            </a:r>
            <a:endParaRPr lang="es-ES" sz="2400" dirty="0"/>
          </a:p>
        </p:txBody>
      </p:sp>
      <p:sp>
        <p:nvSpPr>
          <p:cNvPr id="16" name="CuadroTexto 15">
            <a:extLst>
              <a:ext uri="{FF2B5EF4-FFF2-40B4-BE49-F238E27FC236}">
                <a16:creationId xmlns:a16="http://schemas.microsoft.com/office/drawing/2014/main" id="{887A5168-C570-E1BF-9F9C-877B516A9C05}"/>
              </a:ext>
            </a:extLst>
          </p:cNvPr>
          <p:cNvSpPr txBox="1"/>
          <p:nvPr/>
        </p:nvSpPr>
        <p:spPr>
          <a:xfrm>
            <a:off x="217714" y="4321107"/>
            <a:ext cx="11756571"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4000" b="1" dirty="0">
                <a:solidFill>
                  <a:schemeClr val="bg1"/>
                </a:solidFill>
                <a:latin typeface="Arial" panose="020B0604020202020204" pitchFamily="34" charset="0"/>
                <a:cs typeface="Arial" panose="020B0604020202020204" pitchFamily="34" charset="0"/>
              </a:rPr>
              <a:t>Obligatoriedad de instalación de contadores actualizados y conectados telemáticamente a </a:t>
            </a:r>
            <a:r>
              <a:rPr lang="es-ES" sz="4000" b="1" dirty="0" err="1">
                <a:solidFill>
                  <a:schemeClr val="bg1"/>
                </a:solidFill>
                <a:latin typeface="Arial" panose="020B0604020202020204" pitchFamily="34" charset="0"/>
                <a:cs typeface="Arial" panose="020B0604020202020204" pitchFamily="34" charset="0"/>
              </a:rPr>
              <a:t>CHJ</a:t>
            </a:r>
            <a:endParaRPr lang="es-E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81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A45D-5D62-42F9-205E-D79BF7F8270F}"/>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46DEC462-8D21-12A2-9B4A-4A552DCAAE3F}"/>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011985B9-4166-BF80-05E2-14579E54E8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32D97E64-8708-305D-CD76-486B39B4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FC11D24E-7023-003F-B6D7-80637FE48235}"/>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10" name="CuadroTexto 9">
            <a:extLst>
              <a:ext uri="{FF2B5EF4-FFF2-40B4-BE49-F238E27FC236}">
                <a16:creationId xmlns:a16="http://schemas.microsoft.com/office/drawing/2014/main" id="{589A94F4-0CF4-45A9-62A3-50CB605FEB5D}"/>
              </a:ext>
            </a:extLst>
          </p:cNvPr>
          <p:cNvSpPr txBox="1"/>
          <p:nvPr/>
        </p:nvSpPr>
        <p:spPr>
          <a:xfrm>
            <a:off x="217714" y="1347894"/>
            <a:ext cx="1175657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s-ES" sz="36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Y DE REPENTE …. APARECE EL </a:t>
            </a:r>
            <a:r>
              <a:rPr lang="es-ES" sz="40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PERTE</a:t>
            </a:r>
            <a:r>
              <a:rPr lang="es-ES" sz="36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t>
            </a:r>
            <a:endParaRPr lang="es-ES" sz="36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D16AA76-FA72-3687-5DC7-5B44E19C16A7}"/>
              </a:ext>
            </a:extLst>
          </p:cNvPr>
          <p:cNvSpPr txBox="1"/>
          <p:nvPr/>
        </p:nvSpPr>
        <p:spPr>
          <a:xfrm>
            <a:off x="217715" y="2458740"/>
            <a:ext cx="11756570" cy="2677656"/>
          </a:xfrm>
          <a:prstGeom prst="rect">
            <a:avLst/>
          </a:prstGeom>
          <a:noFill/>
        </p:spPr>
        <p:txBody>
          <a:bodyPr wrap="square">
            <a:spAutoFit/>
          </a:bodyPr>
          <a:lstStyle/>
          <a:p>
            <a:pPr algn="just"/>
            <a:r>
              <a:rPr lang="es-ES" sz="2000" dirty="0">
                <a:solidFill>
                  <a:schemeClr val="bg1"/>
                </a:solidFill>
                <a:latin typeface="Arial" panose="020B0604020202020204" pitchFamily="34" charset="0"/>
                <a:cs typeface="Arial" panose="020B0604020202020204" pitchFamily="34" charset="0"/>
              </a:rPr>
              <a:t>Para cumplir con los requisitos normativos de la Orden TED/1191/2024, de 24 de octubre, por la que se regulan los sistemas electrónicos de control de los volúmenes de agua utilizados por los aprovechamientos de agua, los retornos y los vertidos al dominio público hidráulico, </a:t>
            </a:r>
            <a:r>
              <a:rPr lang="es-ES" sz="2400" b="1" u="sng" dirty="0">
                <a:solidFill>
                  <a:schemeClr val="bg1"/>
                </a:solidFill>
                <a:latin typeface="Arial" panose="020B0604020202020204" pitchFamily="34" charset="0"/>
                <a:cs typeface="Arial" panose="020B0604020202020204" pitchFamily="34" charset="0"/>
              </a:rPr>
              <a:t>la </a:t>
            </a:r>
            <a:r>
              <a:rPr lang="es-ES" sz="2400" b="1" u="sng" dirty="0" err="1">
                <a:solidFill>
                  <a:schemeClr val="bg1"/>
                </a:solidFill>
                <a:latin typeface="Arial" panose="020B0604020202020204" pitchFamily="34" charset="0"/>
                <a:cs typeface="Arial" panose="020B0604020202020204" pitchFamily="34" charset="0"/>
              </a:rPr>
              <a:t>JCUMA</a:t>
            </a:r>
            <a:r>
              <a:rPr lang="es-ES" sz="2400" b="1" u="sng" dirty="0">
                <a:solidFill>
                  <a:schemeClr val="bg1"/>
                </a:solidFill>
                <a:latin typeface="Arial" panose="020B0604020202020204" pitchFamily="34" charset="0"/>
                <a:cs typeface="Arial" panose="020B0604020202020204" pitchFamily="34" charset="0"/>
              </a:rPr>
              <a:t> ha solicitado las ayudas del PERTE-I</a:t>
            </a:r>
            <a:r>
              <a:rPr lang="es-ES" sz="2000" dirty="0">
                <a:solidFill>
                  <a:schemeClr val="bg1"/>
                </a:solidFill>
                <a:latin typeface="Arial" panose="020B0604020202020204" pitchFamily="34" charset="0"/>
                <a:cs typeface="Arial" panose="020B0604020202020204" pitchFamily="34" charset="0"/>
              </a:rPr>
              <a:t> para poder acometer estos trabajos totalmente subvencionados para el titular de la concesión por medio de las ayudas concedidas a la </a:t>
            </a:r>
            <a:r>
              <a:rPr lang="es-ES" sz="2000" dirty="0" err="1">
                <a:solidFill>
                  <a:schemeClr val="bg1"/>
                </a:solidFill>
                <a:latin typeface="Arial" panose="020B0604020202020204" pitchFamily="34" charset="0"/>
                <a:cs typeface="Arial" panose="020B0604020202020204" pitchFamily="34" charset="0"/>
              </a:rPr>
              <a:t>JCUMA</a:t>
            </a:r>
            <a:r>
              <a:rPr lang="es-ES" sz="2000" dirty="0">
                <a:solidFill>
                  <a:schemeClr val="bg1"/>
                </a:solidFill>
                <a:latin typeface="Arial" panose="020B0604020202020204" pitchFamily="34" charset="0"/>
                <a:cs typeface="Arial" panose="020B0604020202020204" pitchFamily="34" charset="0"/>
              </a:rPr>
              <a:t> para ejecutar la instalación.</a:t>
            </a:r>
          </a:p>
          <a:p>
            <a:pPr algn="just"/>
            <a:endParaRPr lang="es-ES" sz="2000" dirty="0">
              <a:solidFill>
                <a:schemeClr val="bg1"/>
              </a:solidFill>
              <a:latin typeface="Arial" panose="020B0604020202020204" pitchFamily="34" charset="0"/>
              <a:cs typeface="Arial" panose="020B0604020202020204" pitchFamily="34" charset="0"/>
            </a:endParaRPr>
          </a:p>
          <a:p>
            <a:pPr algn="just"/>
            <a:r>
              <a:rPr lang="es-ES" sz="2000" dirty="0">
                <a:solidFill>
                  <a:schemeClr val="bg1"/>
                </a:solidFill>
                <a:latin typeface="Arial" panose="020B0604020202020204" pitchFamily="34" charset="0"/>
                <a:cs typeface="Arial" panose="020B0604020202020204" pitchFamily="34" charset="0"/>
              </a:rPr>
              <a:t>.</a:t>
            </a:r>
          </a:p>
        </p:txBody>
      </p:sp>
      <p:pic>
        <p:nvPicPr>
          <p:cNvPr id="12" name="Imagen 11">
            <a:extLst>
              <a:ext uri="{FF2B5EF4-FFF2-40B4-BE49-F238E27FC236}">
                <a16:creationId xmlns:a16="http://schemas.microsoft.com/office/drawing/2014/main" id="{40D0BDE0-4FD1-2769-5C66-C20BFC3ED4C6}"/>
              </a:ext>
            </a:extLst>
          </p:cNvPr>
          <p:cNvPicPr>
            <a:picLocks noChangeAspect="1"/>
          </p:cNvPicPr>
          <p:nvPr/>
        </p:nvPicPr>
        <p:blipFill>
          <a:blip r:embed="rId4"/>
          <a:stretch>
            <a:fillRect/>
          </a:stretch>
        </p:blipFill>
        <p:spPr>
          <a:xfrm>
            <a:off x="766852" y="4733322"/>
            <a:ext cx="10658294" cy="1612067"/>
          </a:xfrm>
          <a:prstGeom prst="rect">
            <a:avLst/>
          </a:prstGeom>
        </p:spPr>
      </p:pic>
    </p:spTree>
    <p:extLst>
      <p:ext uri="{BB962C8B-B14F-4D97-AF65-F5344CB8AC3E}">
        <p14:creationId xmlns:p14="http://schemas.microsoft.com/office/powerpoint/2010/main" val="108936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4ED2-87C6-6B53-D611-F844A4AE95E1}"/>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6E93B729-786F-0D24-042D-A8141D97475B}"/>
              </a:ext>
            </a:extLst>
          </p:cNvPr>
          <p:cNvSpPr txBox="1"/>
          <p:nvPr/>
        </p:nvSpPr>
        <p:spPr>
          <a:xfrm>
            <a:off x="215123" y="1452245"/>
            <a:ext cx="11761753" cy="3693319"/>
          </a:xfrm>
          <a:prstGeom prst="rect">
            <a:avLst/>
          </a:prstGeom>
          <a:noFill/>
        </p:spPr>
        <p:txBody>
          <a:bodyPr wrap="square">
            <a:spAutoFit/>
          </a:bodyPr>
          <a:lstStyle/>
          <a:p>
            <a:pPr algn="just"/>
            <a:r>
              <a:rPr lang="es-ES" b="1" dirty="0">
                <a:solidFill>
                  <a:schemeClr val="bg1"/>
                </a:solidFill>
                <a:latin typeface="Arial" panose="020B0604020202020204" pitchFamily="34" charset="0"/>
                <a:cs typeface="Arial" panose="020B0604020202020204" pitchFamily="34" charset="0"/>
              </a:rPr>
              <a:t>Subvención integra para la instalación o sustitución del contador y el sistema de lectura telemática</a:t>
            </a:r>
          </a:p>
          <a:p>
            <a:pPr algn="just"/>
            <a:r>
              <a:rPr lang="es-ES" dirty="0">
                <a:solidFill>
                  <a:schemeClr val="bg1"/>
                </a:solidFill>
                <a:latin typeface="Arial" panose="020B0604020202020204" pitchFamily="34" charset="0"/>
                <a:cs typeface="Arial" panose="020B0604020202020204" pitchFamily="34" charset="0"/>
              </a:rPr>
              <a:t>La </a:t>
            </a:r>
            <a:r>
              <a:rPr lang="es-ES" dirty="0" err="1">
                <a:solidFill>
                  <a:schemeClr val="bg1"/>
                </a:solidFill>
                <a:latin typeface="Arial" panose="020B0604020202020204" pitchFamily="34" charset="0"/>
                <a:cs typeface="Arial" panose="020B0604020202020204" pitchFamily="34" charset="0"/>
              </a:rPr>
              <a:t>JCUMA</a:t>
            </a:r>
            <a:r>
              <a:rPr lang="es-ES" dirty="0">
                <a:solidFill>
                  <a:schemeClr val="bg1"/>
                </a:solidFill>
                <a:latin typeface="Arial" panose="020B0604020202020204" pitchFamily="34" charset="0"/>
                <a:cs typeface="Arial" panose="020B0604020202020204" pitchFamily="34" charset="0"/>
              </a:rPr>
              <a:t> ha formalizado también la solicitud de ayudas a la Segunda Convocatoria del </a:t>
            </a:r>
            <a:r>
              <a:rPr lang="es-ES" dirty="0" err="1">
                <a:solidFill>
                  <a:schemeClr val="bg1"/>
                </a:solidFill>
                <a:latin typeface="Arial" panose="020B0604020202020204" pitchFamily="34" charset="0"/>
                <a:cs typeface="Arial" panose="020B0604020202020204" pitchFamily="34" charset="0"/>
              </a:rPr>
              <a:t>Perte</a:t>
            </a:r>
            <a:r>
              <a:rPr lang="es-ES" dirty="0">
                <a:solidFill>
                  <a:schemeClr val="bg1"/>
                </a:solidFill>
                <a:latin typeface="Arial" panose="020B0604020202020204" pitchFamily="34" charset="0"/>
                <a:cs typeface="Arial" panose="020B0604020202020204" pitchFamily="34" charset="0"/>
              </a:rPr>
              <a:t> Ciclo del Agua de Riego del </a:t>
            </a:r>
            <a:r>
              <a:rPr lang="es-ES" dirty="0" err="1">
                <a:solidFill>
                  <a:schemeClr val="bg1"/>
                </a:solidFill>
                <a:latin typeface="Arial" panose="020B0604020202020204" pitchFamily="34" charset="0"/>
                <a:cs typeface="Arial" panose="020B0604020202020204" pitchFamily="34" charset="0"/>
              </a:rPr>
              <a:t>Miteco</a:t>
            </a:r>
            <a:r>
              <a:rPr lang="es-ES" dirty="0">
                <a:solidFill>
                  <a:schemeClr val="bg1"/>
                </a:solidFill>
                <a:latin typeface="Arial" panose="020B0604020202020204" pitchFamily="34" charset="0"/>
                <a:cs typeface="Arial" panose="020B0604020202020204" pitchFamily="34" charset="0"/>
              </a:rPr>
              <a:t>, y ha obtenido la aprobación en la resolución provisional de la ayuda, que esperamos en breve se confirme en la Resolución Definitiva. En esta segunda Convocatoria la </a:t>
            </a:r>
            <a:r>
              <a:rPr lang="es-ES" dirty="0" err="1">
                <a:solidFill>
                  <a:schemeClr val="bg1"/>
                </a:solidFill>
                <a:latin typeface="Arial" panose="020B0604020202020204" pitchFamily="34" charset="0"/>
                <a:cs typeface="Arial" panose="020B0604020202020204" pitchFamily="34" charset="0"/>
              </a:rPr>
              <a:t>JCUMA</a:t>
            </a:r>
            <a:r>
              <a:rPr lang="es-ES" dirty="0">
                <a:solidFill>
                  <a:schemeClr val="bg1"/>
                </a:solidFill>
                <a:latin typeface="Arial" panose="020B0604020202020204" pitchFamily="34" charset="0"/>
                <a:cs typeface="Arial" panose="020B0604020202020204" pitchFamily="34" charset="0"/>
              </a:rPr>
              <a:t> ha solicitado ayudas para digitalizar otras 160 captaciones de </a:t>
            </a:r>
            <a:r>
              <a:rPr lang="es-ES" dirty="0" err="1">
                <a:solidFill>
                  <a:schemeClr val="bg1"/>
                </a:solidFill>
                <a:latin typeface="Arial" panose="020B0604020202020204" pitchFamily="34" charset="0"/>
                <a:cs typeface="Arial" panose="020B0604020202020204" pitchFamily="34" charset="0"/>
              </a:rPr>
              <a:t>DPH</a:t>
            </a:r>
            <a:r>
              <a:rPr lang="es-ES" dirty="0">
                <a:solidFill>
                  <a:schemeClr val="bg1"/>
                </a:solidFill>
                <a:latin typeface="Arial" panose="020B0604020202020204" pitchFamily="34" charset="0"/>
                <a:cs typeface="Arial" panose="020B0604020202020204" pitchFamily="34" charset="0"/>
              </a:rPr>
              <a:t> (pozos), trabajos que esperamos poder iniciar en breve porque el plazo de finalización es el mismo que en el </a:t>
            </a:r>
            <a:r>
              <a:rPr lang="es-ES" dirty="0" err="1">
                <a:solidFill>
                  <a:schemeClr val="bg1"/>
                </a:solidFill>
                <a:latin typeface="Arial" panose="020B0604020202020204" pitchFamily="34" charset="0"/>
                <a:cs typeface="Arial" panose="020B0604020202020204" pitchFamily="34" charset="0"/>
              </a:rPr>
              <a:t>Perte</a:t>
            </a:r>
            <a:r>
              <a:rPr lang="es-ES" dirty="0">
                <a:solidFill>
                  <a:schemeClr val="bg1"/>
                </a:solidFill>
                <a:latin typeface="Arial" panose="020B0604020202020204" pitchFamily="34" charset="0"/>
                <a:cs typeface="Arial" panose="020B0604020202020204" pitchFamily="34" charset="0"/>
              </a:rPr>
              <a:t> 1, es decir tienen que estar instalados antes de fin de Junio 2026.</a:t>
            </a:r>
          </a:p>
          <a:p>
            <a:pPr algn="just"/>
            <a:endParaRPr lang="es-ES" dirty="0">
              <a:solidFill>
                <a:schemeClr val="bg1"/>
              </a:solidFill>
              <a:latin typeface="Arial" panose="020B0604020202020204" pitchFamily="34" charset="0"/>
              <a:cs typeface="Arial" panose="020B0604020202020204" pitchFamily="34" charset="0"/>
            </a:endParaRPr>
          </a:p>
          <a:p>
            <a:pPr algn="just"/>
            <a:r>
              <a:rPr lang="es-ES" b="1" dirty="0">
                <a:solidFill>
                  <a:schemeClr val="bg1"/>
                </a:solidFill>
                <a:latin typeface="Arial" panose="020B0604020202020204" pitchFamily="34" charset="0"/>
                <a:cs typeface="Arial" panose="020B0604020202020204" pitchFamily="34" charset="0"/>
              </a:rPr>
              <a:t>Base de datos informatizada con todos los datos actualizados</a:t>
            </a:r>
          </a:p>
          <a:p>
            <a:pPr algn="just"/>
            <a:r>
              <a:rPr lang="es-ES" dirty="0">
                <a:solidFill>
                  <a:schemeClr val="bg1"/>
                </a:solidFill>
                <a:latin typeface="Arial" panose="020B0604020202020204" pitchFamily="34" charset="0"/>
                <a:cs typeface="Arial" panose="020B0604020202020204" pitchFamily="34" charset="0"/>
              </a:rPr>
              <a:t>Al finalizar todos los trabajos la </a:t>
            </a:r>
            <a:r>
              <a:rPr lang="es-ES" dirty="0" err="1">
                <a:solidFill>
                  <a:schemeClr val="bg1"/>
                </a:solidFill>
                <a:latin typeface="Arial" panose="020B0604020202020204" pitchFamily="34" charset="0"/>
                <a:cs typeface="Arial" panose="020B0604020202020204" pitchFamily="34" charset="0"/>
              </a:rPr>
              <a:t>JCUMA</a:t>
            </a:r>
            <a:r>
              <a:rPr lang="es-ES" dirty="0">
                <a:solidFill>
                  <a:schemeClr val="bg1"/>
                </a:solidFill>
                <a:latin typeface="Arial" panose="020B0604020202020204" pitchFamily="34" charset="0"/>
                <a:cs typeface="Arial" panose="020B0604020202020204" pitchFamily="34" charset="0"/>
              </a:rPr>
              <a:t> dispondrá de una herramienta digital informática con la ubicación correcta de los pozos, con fotografías de las instalaciones, de los diámetros de los contadores, con los datos de contacto de todos los titulares, y con la lectura automatizada y conectada telemáticamente con el sistema de </a:t>
            </a:r>
            <a:r>
              <a:rPr lang="es-ES" dirty="0" err="1">
                <a:solidFill>
                  <a:schemeClr val="bg1"/>
                </a:solidFill>
                <a:latin typeface="Arial" panose="020B0604020202020204" pitchFamily="34" charset="0"/>
                <a:cs typeface="Arial" panose="020B0604020202020204" pitchFamily="34" charset="0"/>
              </a:rPr>
              <a:t>CHJ</a:t>
            </a:r>
            <a:r>
              <a:rPr lang="es-ES" dirty="0">
                <a:solidFill>
                  <a:schemeClr val="bg1"/>
                </a:solidFill>
                <a:latin typeface="Arial" panose="020B0604020202020204" pitchFamily="34" charset="0"/>
                <a:cs typeface="Arial" panose="020B0604020202020204" pitchFamily="34" charset="0"/>
              </a:rPr>
              <a:t> lo que permitirá que todas las captaciones que se hayan instalado cumplan con las normativas vigentes sin coste alguno para el titular de la concesión.</a:t>
            </a:r>
          </a:p>
        </p:txBody>
      </p:sp>
      <p:grpSp>
        <p:nvGrpSpPr>
          <p:cNvPr id="5" name="Grupo 4">
            <a:extLst>
              <a:ext uri="{FF2B5EF4-FFF2-40B4-BE49-F238E27FC236}">
                <a16:creationId xmlns:a16="http://schemas.microsoft.com/office/drawing/2014/main" id="{423957CB-7683-4C0D-4C81-1DB24140366B}"/>
              </a:ext>
            </a:extLst>
          </p:cNvPr>
          <p:cNvGrpSpPr/>
          <p:nvPr/>
        </p:nvGrpSpPr>
        <p:grpSpPr>
          <a:xfrm>
            <a:off x="215123" y="162807"/>
            <a:ext cx="11761754" cy="1135976"/>
            <a:chOff x="215123" y="162807"/>
            <a:chExt cx="11761754" cy="1135976"/>
          </a:xfrm>
        </p:grpSpPr>
        <p:pic>
          <p:nvPicPr>
            <p:cNvPr id="6" name="Imagen 5" descr="Texto&#10;&#10;El contenido generado por IA puede ser incorrecto.">
              <a:extLst>
                <a:ext uri="{FF2B5EF4-FFF2-40B4-BE49-F238E27FC236}">
                  <a16:creationId xmlns:a16="http://schemas.microsoft.com/office/drawing/2014/main" id="{A353E62E-DE2D-060E-C39B-8507AC4F75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7" name="Imagen 6" descr="Imagen que contiene Texto&#10;&#10;El contenido generado por IA puede ser incorrecto.">
              <a:extLst>
                <a:ext uri="{FF2B5EF4-FFF2-40B4-BE49-F238E27FC236}">
                  <a16:creationId xmlns:a16="http://schemas.microsoft.com/office/drawing/2014/main" id="{B109AEF0-08B5-706A-839A-A3B286C43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8" name="CuadroTexto 7">
              <a:extLst>
                <a:ext uri="{FF2B5EF4-FFF2-40B4-BE49-F238E27FC236}">
                  <a16:creationId xmlns:a16="http://schemas.microsoft.com/office/drawing/2014/main" id="{6751C021-2A69-516B-81D2-5A178C8AC6C6}"/>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Tree>
    <p:extLst>
      <p:ext uri="{BB962C8B-B14F-4D97-AF65-F5344CB8AC3E}">
        <p14:creationId xmlns:p14="http://schemas.microsoft.com/office/powerpoint/2010/main" val="316999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60A92-1F80-0078-6EAF-5F9EAC76ECD2}"/>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EE6CE8B-425F-8F7F-9BF4-579834FEBB89}"/>
              </a:ext>
            </a:extLst>
          </p:cNvPr>
          <p:cNvGraphicFramePr>
            <a:graphicFrameLocks noGrp="1"/>
          </p:cNvGraphicFramePr>
          <p:nvPr>
            <p:extLst>
              <p:ext uri="{D42A27DB-BD31-4B8C-83A1-F6EECF244321}">
                <p14:modId xmlns:p14="http://schemas.microsoft.com/office/powerpoint/2010/main" val="3856989232"/>
              </p:ext>
            </p:extLst>
          </p:nvPr>
        </p:nvGraphicFramePr>
        <p:xfrm>
          <a:off x="380999" y="2574471"/>
          <a:ext cx="11430001" cy="3600307"/>
        </p:xfrm>
        <a:graphic>
          <a:graphicData uri="http://schemas.openxmlformats.org/drawingml/2006/table">
            <a:tbl>
              <a:tblPr firstRow="1" firstCol="1" bandRow="1"/>
              <a:tblGrid>
                <a:gridCol w="4163786">
                  <a:extLst>
                    <a:ext uri="{9D8B030D-6E8A-4147-A177-3AD203B41FA5}">
                      <a16:colId xmlns:a16="http://schemas.microsoft.com/office/drawing/2014/main" val="149848875"/>
                    </a:ext>
                  </a:extLst>
                </a:gridCol>
                <a:gridCol w="800100">
                  <a:extLst>
                    <a:ext uri="{9D8B030D-6E8A-4147-A177-3AD203B41FA5}">
                      <a16:colId xmlns:a16="http://schemas.microsoft.com/office/drawing/2014/main" val="157680228"/>
                    </a:ext>
                  </a:extLst>
                </a:gridCol>
                <a:gridCol w="3657600">
                  <a:extLst>
                    <a:ext uri="{9D8B030D-6E8A-4147-A177-3AD203B41FA5}">
                      <a16:colId xmlns:a16="http://schemas.microsoft.com/office/drawing/2014/main" val="3114972233"/>
                    </a:ext>
                  </a:extLst>
                </a:gridCol>
                <a:gridCol w="2808515">
                  <a:extLst>
                    <a:ext uri="{9D8B030D-6E8A-4147-A177-3AD203B41FA5}">
                      <a16:colId xmlns:a16="http://schemas.microsoft.com/office/drawing/2014/main" val="1176256838"/>
                    </a:ext>
                  </a:extLst>
                </a:gridCol>
              </a:tblGrid>
              <a:tr h="598141">
                <a:tc>
                  <a:txBody>
                    <a:bodyPr/>
                    <a:lstStyle/>
                    <a:p>
                      <a:pPr algn="ctr">
                        <a:buNone/>
                      </a:pPr>
                      <a:r>
                        <a:rPr lang="es-ES" sz="2000" b="1" kern="100" dirty="0">
                          <a:solidFill>
                            <a:srgbClr val="000000"/>
                          </a:solidFill>
                          <a:effectLst/>
                          <a:latin typeface="Aptos Narrow" panose="020B0004020202020204" pitchFamily="34" charset="0"/>
                          <a:ea typeface="Aptos" panose="020B0004020202020204" pitchFamily="34" charset="0"/>
                          <a:cs typeface="Arial" panose="020B0604020202020204" pitchFamily="34" charset="0"/>
                        </a:rPr>
                        <a:t>EXTRACCIÓN</a:t>
                      </a:r>
                      <a:endParaRPr lang="es-ES" sz="2000" kern="100" dirty="0">
                        <a:effectLst/>
                        <a:latin typeface="Aptos Narrow"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gridSpan="2">
                  <a:txBody>
                    <a:bodyPr/>
                    <a:lstStyle/>
                    <a:p>
                      <a:pPr algn="ctr">
                        <a:buNone/>
                      </a:pPr>
                      <a:r>
                        <a:rPr lang="es-ES" sz="2000" b="1" kern="100" dirty="0">
                          <a:solidFill>
                            <a:srgbClr val="000000"/>
                          </a:solidFill>
                          <a:effectLst/>
                          <a:latin typeface="Aptos Narrow" panose="020B0004020202020204" pitchFamily="34" charset="0"/>
                          <a:ea typeface="Aptos" panose="020B0004020202020204" pitchFamily="34" charset="0"/>
                          <a:cs typeface="Arial" panose="020B0604020202020204" pitchFamily="34" charset="0"/>
                        </a:rPr>
                        <a:t>CATEGORÍA</a:t>
                      </a:r>
                      <a:endParaRPr lang="es-ES" sz="2000" kern="100" dirty="0">
                        <a:effectLst/>
                        <a:latin typeface="Aptos Narrow"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hMerge="1">
                  <a:txBody>
                    <a:bodyPr/>
                    <a:lstStyle/>
                    <a:p>
                      <a:endParaRPr lang="es-ES"/>
                    </a:p>
                  </a:txBody>
                  <a:tcPr/>
                </a:tc>
                <a:tc>
                  <a:txBody>
                    <a:bodyPr/>
                    <a:lstStyle/>
                    <a:p>
                      <a:pPr algn="ctr">
                        <a:buNone/>
                      </a:pPr>
                      <a:r>
                        <a:rPr lang="es-ES" sz="2000" b="1" kern="100" dirty="0">
                          <a:solidFill>
                            <a:srgbClr val="000000"/>
                          </a:solidFill>
                          <a:effectLst/>
                          <a:latin typeface="Aptos Narrow" panose="020B0004020202020204" pitchFamily="34" charset="0"/>
                          <a:ea typeface="Aptos" panose="020B0004020202020204" pitchFamily="34" charset="0"/>
                          <a:cs typeface="Arial" panose="020B0604020202020204" pitchFamily="34" charset="0"/>
                        </a:rPr>
                        <a:t>CANTIDAD DE CAPTACIONES</a:t>
                      </a:r>
                      <a:endParaRPr lang="es-ES" sz="2000" kern="100" dirty="0">
                        <a:effectLst/>
                        <a:latin typeface="Aptos Narrow"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extLst>
                  <a:ext uri="{0D108BD9-81ED-4DB2-BD59-A6C34878D82A}">
                    <a16:rowId xmlns:a16="http://schemas.microsoft.com/office/drawing/2014/main" val="3106624210"/>
                  </a:ext>
                </a:extLst>
              </a:tr>
              <a:tr h="598141">
                <a:tc rowSpan="2">
                  <a:txBody>
                    <a:bodyPr/>
                    <a:lstStyle/>
                    <a:p>
                      <a:pPr algn="ctr">
                        <a:buNone/>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Q ≤ 20.000 m</a:t>
                      </a:r>
                      <a:r>
                        <a:rPr lang="es-ES" sz="2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3</a:t>
                      </a: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/año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rowSpan="2">
                  <a:txBody>
                    <a:bodyPr/>
                    <a:lstStyle/>
                    <a:p>
                      <a:pPr algn="ctr">
                        <a:buNone/>
                      </a:pP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just">
                        <a:buNone/>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Nuevo Sistema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buNone/>
                      </a:pPr>
                      <a:r>
                        <a:rPr lang="es-ES"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1.006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103678348"/>
                  </a:ext>
                </a:extLst>
              </a:tr>
              <a:tr h="598141">
                <a:tc vMerge="1">
                  <a:txBody>
                    <a:bodyPr/>
                    <a:lstStyle/>
                    <a:p>
                      <a:endParaRPr lang="es-ES"/>
                    </a:p>
                  </a:txBody>
                  <a:tcPr/>
                </a:tc>
                <a:tc vMerge="1">
                  <a:txBody>
                    <a:bodyPr/>
                    <a:lstStyle/>
                    <a:p>
                      <a:endParaRPr lang="es-ES"/>
                    </a:p>
                  </a:txBody>
                  <a:tcPr/>
                </a:tc>
                <a:tc>
                  <a:txBody>
                    <a:bodyPr/>
                    <a:lstStyle/>
                    <a:p>
                      <a:pPr algn="just">
                        <a:buNone/>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Mejora Tecnológica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buNone/>
                      </a:pPr>
                      <a:r>
                        <a:rPr lang="es-ES"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477594333"/>
                  </a:ext>
                </a:extLst>
              </a:tr>
              <a:tr h="1196284">
                <a:tc>
                  <a:txBody>
                    <a:bodyPr/>
                    <a:lstStyle/>
                    <a:p>
                      <a:pPr algn="ctr">
                        <a:buNone/>
                      </a:pP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20.000 m</a:t>
                      </a:r>
                      <a:r>
                        <a:rPr lang="es-ES" sz="2000" kern="100" baseline="30000">
                          <a:solidFill>
                            <a:schemeClr val="bg1"/>
                          </a:solidFill>
                          <a:effectLst/>
                          <a:latin typeface="Arial" panose="020B0604020202020204" pitchFamily="34" charset="0"/>
                          <a:ea typeface="Aptos" panose="020B0004020202020204" pitchFamily="34" charset="0"/>
                          <a:cs typeface="Arial" panose="020B0604020202020204" pitchFamily="34" charset="0"/>
                        </a:rPr>
                        <a:t>3</a:t>
                      </a: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/año &lt; Q ≤ 0,5 hm</a:t>
                      </a:r>
                      <a:r>
                        <a:rPr lang="es-ES" sz="2000" kern="100" baseline="30000">
                          <a:solidFill>
                            <a:schemeClr val="bg1"/>
                          </a:solidFill>
                          <a:effectLst/>
                          <a:latin typeface="Arial" panose="020B0604020202020204" pitchFamily="34" charset="0"/>
                          <a:ea typeface="Aptos" panose="020B0004020202020204" pitchFamily="34" charset="0"/>
                          <a:cs typeface="Arial" panose="020B0604020202020204" pitchFamily="34" charset="0"/>
                        </a:rPr>
                        <a:t>3</a:t>
                      </a: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/año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buNone/>
                      </a:pP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just">
                        <a:buNone/>
                      </a:pP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buNone/>
                      </a:pPr>
                      <a:r>
                        <a:rPr lang="es-ES"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949026878"/>
                  </a:ext>
                </a:extLst>
              </a:tr>
              <a:tr h="598141">
                <a:tc>
                  <a:txBody>
                    <a:bodyPr/>
                    <a:lstStyle/>
                    <a:p>
                      <a:pPr algn="ctr">
                        <a:buNone/>
                      </a:pP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Q &gt; 0,5 hm</a:t>
                      </a:r>
                      <a:r>
                        <a:rPr lang="es-ES" sz="2000" kern="100" baseline="30000">
                          <a:solidFill>
                            <a:schemeClr val="bg1"/>
                          </a:solidFill>
                          <a:effectLst/>
                          <a:latin typeface="Arial" panose="020B0604020202020204" pitchFamily="34" charset="0"/>
                          <a:ea typeface="Aptos" panose="020B0004020202020204" pitchFamily="34" charset="0"/>
                          <a:cs typeface="Arial" panose="020B0604020202020204" pitchFamily="34" charset="0"/>
                        </a:rPr>
                        <a:t>3</a:t>
                      </a: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/año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buNone/>
                      </a:pP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just">
                        <a:buNone/>
                      </a:pPr>
                      <a:r>
                        <a:rPr lang="es-ES" sz="2000" kern="100">
                          <a:solidFill>
                            <a:schemeClr val="bg1"/>
                          </a:solidFill>
                          <a:effectLst/>
                          <a:latin typeface="Arial" panose="020B0604020202020204" pitchFamily="34" charset="0"/>
                          <a:ea typeface="Aptos" panose="020B000402020202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buNone/>
                      </a:pPr>
                      <a:r>
                        <a:rPr lang="es-ES"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181970663"/>
                  </a:ext>
                </a:extLst>
              </a:tr>
            </a:tbl>
          </a:graphicData>
        </a:graphic>
      </p:graphicFrame>
      <p:sp>
        <p:nvSpPr>
          <p:cNvPr id="6" name="CuadroTexto 5">
            <a:extLst>
              <a:ext uri="{FF2B5EF4-FFF2-40B4-BE49-F238E27FC236}">
                <a16:creationId xmlns:a16="http://schemas.microsoft.com/office/drawing/2014/main" id="{24B78C1B-4671-2388-548B-B417A7F6A60F}"/>
              </a:ext>
            </a:extLst>
          </p:cNvPr>
          <p:cNvSpPr txBox="1"/>
          <p:nvPr/>
        </p:nvSpPr>
        <p:spPr>
          <a:xfrm>
            <a:off x="380998" y="1574291"/>
            <a:ext cx="11430001" cy="646331"/>
          </a:xfrm>
          <a:prstGeom prst="rect">
            <a:avLst/>
          </a:prstGeom>
          <a:noFill/>
        </p:spPr>
        <p:txBody>
          <a:bodyPr wrap="square">
            <a:spAutoFit/>
          </a:bodyPr>
          <a:lstStyle/>
          <a:p>
            <a:pPr algn="just">
              <a:buNone/>
            </a:pPr>
            <a:r>
              <a:rPr lang="es-ES" sz="3600" b="1" i="1" kern="100" dirty="0">
                <a:solidFill>
                  <a:schemeClr val="bg1"/>
                </a:solidFill>
                <a:effectLst/>
                <a:latin typeface="Aptos Narrow" panose="020B0004020202020204" pitchFamily="34" charset="0"/>
                <a:ea typeface="Aptos" panose="020B0004020202020204" pitchFamily="34" charset="0"/>
                <a:cs typeface="Arial" panose="020B0604020202020204" pitchFamily="34" charset="0"/>
              </a:rPr>
              <a:t>Captaciones subterráneas uso agrícola a digitalizar:</a:t>
            </a:r>
            <a:endParaRPr lang="es-ES" sz="3600" kern="100" dirty="0">
              <a:solidFill>
                <a:schemeClr val="bg1"/>
              </a:solidFill>
              <a:effectLst/>
              <a:latin typeface="Aptos Narrow" panose="020B0004020202020204" pitchFamily="34" charset="0"/>
              <a:ea typeface="Aptos" panose="020B00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87219AC6-4C93-AA13-11B7-A79173EA1DD2}"/>
              </a:ext>
            </a:extLst>
          </p:cNvPr>
          <p:cNvGrpSpPr/>
          <p:nvPr/>
        </p:nvGrpSpPr>
        <p:grpSpPr>
          <a:xfrm>
            <a:off x="215123" y="162807"/>
            <a:ext cx="11761754" cy="1135976"/>
            <a:chOff x="215123" y="162807"/>
            <a:chExt cx="11761754" cy="1135976"/>
          </a:xfrm>
        </p:grpSpPr>
        <p:pic>
          <p:nvPicPr>
            <p:cNvPr id="3" name="Imagen 2" descr="Texto&#10;&#10;El contenido generado por IA puede ser incorrecto.">
              <a:extLst>
                <a:ext uri="{FF2B5EF4-FFF2-40B4-BE49-F238E27FC236}">
                  <a16:creationId xmlns:a16="http://schemas.microsoft.com/office/drawing/2014/main" id="{CD46382D-77C8-4E44-1518-FCE15A57C6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5" name="Imagen 4" descr="Imagen que contiene Texto&#10;&#10;El contenido generado por IA puede ser incorrecto.">
              <a:extLst>
                <a:ext uri="{FF2B5EF4-FFF2-40B4-BE49-F238E27FC236}">
                  <a16:creationId xmlns:a16="http://schemas.microsoft.com/office/drawing/2014/main" id="{C0D1182E-CEFB-9B7B-52ED-0659FBA7A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7" name="CuadroTexto 6">
              <a:extLst>
                <a:ext uri="{FF2B5EF4-FFF2-40B4-BE49-F238E27FC236}">
                  <a16:creationId xmlns:a16="http://schemas.microsoft.com/office/drawing/2014/main" id="{DF3A26C0-C378-A497-019B-EF85345E95CF}"/>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Tree>
    <p:extLst>
      <p:ext uri="{BB962C8B-B14F-4D97-AF65-F5344CB8AC3E}">
        <p14:creationId xmlns:p14="http://schemas.microsoft.com/office/powerpoint/2010/main" val="337043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20B9E-0287-7E23-A415-27445EA77381}"/>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DBE08339-DB86-35FE-8AB3-CF308AFF3969}"/>
              </a:ext>
            </a:extLst>
          </p:cNvPr>
          <p:cNvGrpSpPr/>
          <p:nvPr/>
        </p:nvGrpSpPr>
        <p:grpSpPr>
          <a:xfrm>
            <a:off x="215123" y="162807"/>
            <a:ext cx="11761754" cy="1135976"/>
            <a:chOff x="215123" y="162807"/>
            <a:chExt cx="11761754" cy="1135976"/>
          </a:xfrm>
        </p:grpSpPr>
        <p:pic>
          <p:nvPicPr>
            <p:cNvPr id="7" name="Imagen 6" descr="Texto&#10;&#10;El contenido generado por IA puede ser incorrecto.">
              <a:extLst>
                <a:ext uri="{FF2B5EF4-FFF2-40B4-BE49-F238E27FC236}">
                  <a16:creationId xmlns:a16="http://schemas.microsoft.com/office/drawing/2014/main" id="{F7C65182-E6CC-0BDE-E681-DF7EBA093E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23" y="190788"/>
              <a:ext cx="2845577" cy="754146"/>
            </a:xfrm>
            <a:prstGeom prst="rect">
              <a:avLst/>
            </a:prstGeom>
            <a:solidFill>
              <a:schemeClr val="tx1"/>
            </a:solidFill>
            <a:ln>
              <a:noFill/>
            </a:ln>
          </p:spPr>
        </p:pic>
        <p:pic>
          <p:nvPicPr>
            <p:cNvPr id="8" name="Imagen 7" descr="Imagen que contiene Texto&#10;&#10;El contenido generado por IA puede ser incorrecto.">
              <a:extLst>
                <a:ext uri="{FF2B5EF4-FFF2-40B4-BE49-F238E27FC236}">
                  <a16:creationId xmlns:a16="http://schemas.microsoft.com/office/drawing/2014/main" id="{568E7846-E98F-E500-4278-7E9796BFE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64" y="162807"/>
              <a:ext cx="2816013" cy="754146"/>
            </a:xfrm>
            <a:prstGeom prst="rect">
              <a:avLst/>
            </a:prstGeom>
          </p:spPr>
        </p:pic>
        <p:sp>
          <p:nvSpPr>
            <p:cNvPr id="9" name="CuadroTexto 8">
              <a:extLst>
                <a:ext uri="{FF2B5EF4-FFF2-40B4-BE49-F238E27FC236}">
                  <a16:creationId xmlns:a16="http://schemas.microsoft.com/office/drawing/2014/main" id="{9BC966CF-7F9E-27DD-10AC-F7C22528B529}"/>
                </a:ext>
              </a:extLst>
            </p:cNvPr>
            <p:cNvSpPr txBox="1"/>
            <p:nvPr/>
          </p:nvSpPr>
          <p:spPr>
            <a:xfrm>
              <a:off x="3060700" y="190787"/>
              <a:ext cx="6070602" cy="110799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JORNADA SOBRE LOS RETOS DE LA GESTIÓN DEL AGUA.</a:t>
              </a:r>
            </a:p>
            <a:p>
              <a:pPr algn="ctr"/>
              <a:r>
                <a:rPr lang="es-ES" dirty="0">
                  <a:solidFill>
                    <a:schemeClr val="bg1"/>
                  </a:solidFill>
                  <a:latin typeface="Arial" panose="020B0604020202020204" pitchFamily="34" charset="0"/>
                  <a:cs typeface="Arial" panose="020B0604020202020204" pitchFamily="34" charset="0"/>
                </a:rPr>
                <a:t>UTIEL – 17-11-2025</a:t>
              </a:r>
            </a:p>
          </p:txBody>
        </p:sp>
      </p:grpSp>
      <p:sp>
        <p:nvSpPr>
          <p:cNvPr id="3" name="CuadroTexto 2">
            <a:extLst>
              <a:ext uri="{FF2B5EF4-FFF2-40B4-BE49-F238E27FC236}">
                <a16:creationId xmlns:a16="http://schemas.microsoft.com/office/drawing/2014/main" id="{8C497868-1A16-9BD9-4C37-E4988DE50A34}"/>
              </a:ext>
            </a:extLst>
          </p:cNvPr>
          <p:cNvSpPr txBox="1"/>
          <p:nvPr/>
        </p:nvSpPr>
        <p:spPr>
          <a:xfrm>
            <a:off x="217714" y="2110214"/>
            <a:ext cx="11756571" cy="4770537"/>
          </a:xfrm>
          <a:prstGeom prst="rect">
            <a:avLst/>
          </a:prstGeom>
          <a:noFill/>
        </p:spPr>
        <p:txBody>
          <a:bodyPr wrap="square">
            <a:spAutoFit/>
          </a:bodyPr>
          <a:lstStyle/>
          <a:p>
            <a:pPr algn="just"/>
            <a:r>
              <a:rPr lang="es-ES" sz="2400" b="1" dirty="0">
                <a:solidFill>
                  <a:schemeClr val="bg1"/>
                </a:solidFill>
              </a:rPr>
              <a:t>Trabajos de localización de las tomas y datos de Diámetro contadores</a:t>
            </a:r>
          </a:p>
          <a:p>
            <a:pPr algn="just"/>
            <a:r>
              <a:rPr lang="es-ES" sz="2000" dirty="0">
                <a:solidFill>
                  <a:schemeClr val="bg1"/>
                </a:solidFill>
                <a:latin typeface="Arial" panose="020B0604020202020204" pitchFamily="34" charset="0"/>
                <a:cs typeface="Arial" panose="020B0604020202020204" pitchFamily="34" charset="0"/>
              </a:rPr>
              <a:t>La </a:t>
            </a:r>
            <a:r>
              <a:rPr lang="es-ES" sz="2000" dirty="0" err="1">
                <a:solidFill>
                  <a:schemeClr val="bg1"/>
                </a:solidFill>
                <a:latin typeface="Arial" panose="020B0604020202020204" pitchFamily="34" charset="0"/>
                <a:cs typeface="Arial" panose="020B0604020202020204" pitchFamily="34" charset="0"/>
              </a:rPr>
              <a:t>JCU</a:t>
            </a:r>
            <a:r>
              <a:rPr lang="es-ES" sz="2000" dirty="0">
                <a:solidFill>
                  <a:schemeClr val="bg1"/>
                </a:solidFill>
                <a:latin typeface="Arial" panose="020B0604020202020204" pitchFamily="34" charset="0"/>
                <a:cs typeface="Arial" panose="020B0604020202020204" pitchFamily="34" charset="0"/>
              </a:rPr>
              <a:t> ha tenido que realizar unos </a:t>
            </a:r>
            <a:r>
              <a:rPr lang="es-ES" sz="2000" b="1" dirty="0">
                <a:solidFill>
                  <a:schemeClr val="bg1"/>
                </a:solidFill>
                <a:latin typeface="Arial" panose="020B0604020202020204" pitchFamily="34" charset="0"/>
                <a:cs typeface="Arial" panose="020B0604020202020204" pitchFamily="34" charset="0"/>
              </a:rPr>
              <a:t>trabajos previos de validación </a:t>
            </a:r>
            <a:r>
              <a:rPr lang="es-ES" sz="2000" dirty="0">
                <a:solidFill>
                  <a:schemeClr val="bg1"/>
                </a:solidFill>
                <a:latin typeface="Arial" panose="020B0604020202020204" pitchFamily="34" charset="0"/>
                <a:cs typeface="Arial" panose="020B0604020202020204" pitchFamily="34" charset="0"/>
              </a:rPr>
              <a:t>de las ubicaciones, localizar a los propietarios, hacer un inventario de las instalaciones, diámetros de los contadores, etc. para poder realizar los trabajos de instalación/sustitución de los contadores instalados para instalar los nuevos contadores que cumplan la Normativa.</a:t>
            </a:r>
          </a:p>
          <a:p>
            <a:pPr algn="just"/>
            <a:r>
              <a:rPr lang="es-ES" sz="2000" dirty="0">
                <a:solidFill>
                  <a:schemeClr val="bg1"/>
                </a:solidFill>
                <a:latin typeface="Arial" panose="020B0604020202020204" pitchFamily="34" charset="0"/>
                <a:cs typeface="Arial" panose="020B0604020202020204" pitchFamily="34" charset="0"/>
              </a:rPr>
              <a:t>Por ello la </a:t>
            </a:r>
            <a:r>
              <a:rPr lang="es-ES" sz="2000" dirty="0" err="1">
                <a:solidFill>
                  <a:schemeClr val="bg1"/>
                </a:solidFill>
                <a:latin typeface="Arial" panose="020B0604020202020204" pitchFamily="34" charset="0"/>
                <a:cs typeface="Arial" panose="020B0604020202020204" pitchFamily="34" charset="0"/>
              </a:rPr>
              <a:t>JCUMA</a:t>
            </a:r>
            <a:r>
              <a:rPr lang="es-ES" sz="2000" dirty="0">
                <a:solidFill>
                  <a:schemeClr val="bg1"/>
                </a:solidFill>
                <a:latin typeface="Arial" panose="020B0604020202020204" pitchFamily="34" charset="0"/>
                <a:cs typeface="Arial" panose="020B0604020202020204" pitchFamily="34" charset="0"/>
              </a:rPr>
              <a:t> ha encargado a la empresa adjudicataria de la ejecución del PERTE I que es la que </a:t>
            </a:r>
            <a:r>
              <a:rPr lang="es-ES" sz="2000" b="1" dirty="0">
                <a:solidFill>
                  <a:schemeClr val="bg1"/>
                </a:solidFill>
                <a:latin typeface="Arial" panose="020B0604020202020204" pitchFamily="34" charset="0"/>
                <a:cs typeface="Arial" panose="020B0604020202020204" pitchFamily="34" charset="0"/>
              </a:rPr>
              <a:t>ha ido visitando uno a uno todas las instalaciones-pozos</a:t>
            </a:r>
            <a:r>
              <a:rPr lang="es-ES" sz="2000" dirty="0">
                <a:solidFill>
                  <a:schemeClr val="bg1"/>
                </a:solidFill>
                <a:latin typeface="Arial" panose="020B0604020202020204" pitchFamily="34" charset="0"/>
                <a:cs typeface="Arial" panose="020B0604020202020204" pitchFamily="34" charset="0"/>
              </a:rPr>
              <a:t>, contactando con los titulares, realizando fotografías geolocalizadas de las mismas y de los equipos instalados, ubicarlas correctamente en una aplicación informática </a:t>
            </a:r>
            <a:r>
              <a:rPr lang="es-ES" sz="2000" dirty="0" err="1">
                <a:solidFill>
                  <a:schemeClr val="bg1"/>
                </a:solidFill>
                <a:latin typeface="Arial" panose="020B0604020202020204" pitchFamily="34" charset="0"/>
                <a:cs typeface="Arial" panose="020B0604020202020204" pitchFamily="34" charset="0"/>
              </a:rPr>
              <a:t>MY</a:t>
            </a:r>
            <a:r>
              <a:rPr lang="es-ES" sz="2000" dirty="0">
                <a:solidFill>
                  <a:schemeClr val="bg1"/>
                </a:solidFill>
                <a:latin typeface="Arial" panose="020B0604020202020204" pitchFamily="34" charset="0"/>
                <a:cs typeface="Arial" panose="020B0604020202020204" pitchFamily="34" charset="0"/>
              </a:rPr>
              <a:t> </a:t>
            </a:r>
            <a:r>
              <a:rPr lang="es-ES" sz="2000" dirty="0" err="1">
                <a:solidFill>
                  <a:schemeClr val="bg1"/>
                </a:solidFill>
                <a:latin typeface="Arial" panose="020B0604020202020204" pitchFamily="34" charset="0"/>
                <a:cs typeface="Arial" panose="020B0604020202020204" pitchFamily="34" charset="0"/>
              </a:rPr>
              <a:t>MAPS</a:t>
            </a:r>
            <a:r>
              <a:rPr lang="es-ES" sz="2000" dirty="0">
                <a:solidFill>
                  <a:schemeClr val="bg1"/>
                </a:solidFill>
                <a:latin typeface="Arial" panose="020B0604020202020204" pitchFamily="34" charset="0"/>
                <a:cs typeface="Arial" panose="020B0604020202020204" pitchFamily="34" charset="0"/>
              </a:rPr>
              <a:t> para </a:t>
            </a:r>
            <a:r>
              <a:rPr lang="es-ES" sz="2000" b="1" dirty="0">
                <a:solidFill>
                  <a:schemeClr val="bg1"/>
                </a:solidFill>
                <a:latin typeface="Arial" panose="020B0604020202020204" pitchFamily="34" charset="0"/>
                <a:cs typeface="Arial" panose="020B0604020202020204" pitchFamily="34" charset="0"/>
              </a:rPr>
              <a:t>tener un inventario preciso </a:t>
            </a:r>
            <a:r>
              <a:rPr lang="es-ES" sz="2000" dirty="0">
                <a:solidFill>
                  <a:schemeClr val="bg1"/>
                </a:solidFill>
                <a:latin typeface="Arial" panose="020B0604020202020204" pitchFamily="34" charset="0"/>
                <a:cs typeface="Arial" panose="020B0604020202020204" pitchFamily="34" charset="0"/>
              </a:rPr>
              <a:t>con los datos de contacto de las personas que gestionan dichas Captaciones.</a:t>
            </a:r>
          </a:p>
          <a:p>
            <a:pPr algn="just"/>
            <a:r>
              <a:rPr lang="es-ES" sz="2000" dirty="0">
                <a:solidFill>
                  <a:schemeClr val="bg1"/>
                </a:solidFill>
                <a:latin typeface="Arial" panose="020B0604020202020204" pitchFamily="34" charset="0"/>
                <a:cs typeface="Arial" panose="020B0604020202020204" pitchFamily="34" charset="0"/>
              </a:rPr>
              <a:t>La </a:t>
            </a:r>
            <a:r>
              <a:rPr lang="es-ES" sz="2000" dirty="0" err="1">
                <a:solidFill>
                  <a:schemeClr val="bg1"/>
                </a:solidFill>
                <a:latin typeface="Arial" panose="020B0604020202020204" pitchFamily="34" charset="0"/>
                <a:cs typeface="Arial" panose="020B0604020202020204" pitchFamily="34" charset="0"/>
              </a:rPr>
              <a:t>JCUMA</a:t>
            </a:r>
            <a:r>
              <a:rPr lang="es-ES" sz="2000" dirty="0">
                <a:solidFill>
                  <a:schemeClr val="bg1"/>
                </a:solidFill>
                <a:latin typeface="Arial" panose="020B0604020202020204" pitchFamily="34" charset="0"/>
                <a:cs typeface="Arial" panose="020B0604020202020204" pitchFamily="34" charset="0"/>
              </a:rPr>
              <a:t> ha hecho unos </a:t>
            </a:r>
            <a:r>
              <a:rPr lang="es-ES" sz="2000" b="1" dirty="0">
                <a:solidFill>
                  <a:schemeClr val="bg1"/>
                </a:solidFill>
                <a:latin typeface="Arial" panose="020B0604020202020204" pitchFamily="34" charset="0"/>
                <a:cs typeface="Arial" panose="020B0604020202020204" pitchFamily="34" charset="0"/>
              </a:rPr>
              <a:t>trabajos de información en medios de prensa, radio y por correo </a:t>
            </a:r>
            <a:r>
              <a:rPr lang="es-ES" sz="2000" dirty="0">
                <a:solidFill>
                  <a:schemeClr val="bg1"/>
                </a:solidFill>
                <a:latin typeface="Arial" panose="020B0604020202020204" pitchFamily="34" charset="0"/>
                <a:cs typeface="Arial" panose="020B0604020202020204" pitchFamily="34" charset="0"/>
              </a:rPr>
              <a:t>para que los propietarios de estas instalaciones se pusieran en contacto con la </a:t>
            </a:r>
            <a:r>
              <a:rPr lang="es-ES" sz="2000" dirty="0" err="1">
                <a:solidFill>
                  <a:schemeClr val="bg1"/>
                </a:solidFill>
                <a:latin typeface="Arial" panose="020B0604020202020204" pitchFamily="34" charset="0"/>
                <a:cs typeface="Arial" panose="020B0604020202020204" pitchFamily="34" charset="0"/>
              </a:rPr>
              <a:t>JCUMA</a:t>
            </a:r>
            <a:r>
              <a:rPr lang="es-ES" sz="2000" dirty="0">
                <a:solidFill>
                  <a:schemeClr val="bg1"/>
                </a:solidFill>
                <a:latin typeface="Arial" panose="020B0604020202020204" pitchFamily="34" charset="0"/>
                <a:cs typeface="Arial" panose="020B0604020202020204" pitchFamily="34" charset="0"/>
              </a:rPr>
              <a:t> para poder planificar la sustitución o instalación de los nuevos contadores y los equipos de </a:t>
            </a:r>
            <a:r>
              <a:rPr lang="es-ES" sz="2000" dirty="0" err="1">
                <a:solidFill>
                  <a:schemeClr val="bg1"/>
                </a:solidFill>
                <a:latin typeface="Arial" panose="020B0604020202020204" pitchFamily="34" charset="0"/>
                <a:cs typeface="Arial" panose="020B0604020202020204" pitchFamily="34" charset="0"/>
              </a:rPr>
              <a:t>telelectura</a:t>
            </a:r>
            <a:r>
              <a:rPr lang="es-ES" sz="2000" dirty="0">
                <a:solidFill>
                  <a:schemeClr val="bg1"/>
                </a:solidFill>
                <a:latin typeface="Arial" panose="020B0604020202020204" pitchFamily="34" charset="0"/>
                <a:cs typeface="Arial" panose="020B0604020202020204" pitchFamily="34" charset="0"/>
              </a:rPr>
              <a:t> a coste cero para los propietarios ya que estos trabajos están subvencionados con las ayudas del MITECO en el proyecto PERTE DIGITALIZACIÓN CICLO DEL AGUA DE RIEGO.</a:t>
            </a:r>
          </a:p>
        </p:txBody>
      </p:sp>
      <p:sp>
        <p:nvSpPr>
          <p:cNvPr id="2" name="CuadroTexto 1">
            <a:extLst>
              <a:ext uri="{FF2B5EF4-FFF2-40B4-BE49-F238E27FC236}">
                <a16:creationId xmlns:a16="http://schemas.microsoft.com/office/drawing/2014/main" id="{DBDDA99C-AAD6-61E5-6B93-5642B14424CA}"/>
              </a:ext>
            </a:extLst>
          </p:cNvPr>
          <p:cNvSpPr txBox="1"/>
          <p:nvPr/>
        </p:nvSpPr>
        <p:spPr>
          <a:xfrm>
            <a:off x="217714" y="1347894"/>
            <a:ext cx="1175657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s-ES" sz="36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HAY QUE PONERSE A EJECUTARLO:</a:t>
            </a:r>
            <a:endParaRPr lang="es-ES" sz="36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93474790"/>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B7069587400C449941B991A6481EDC8" ma:contentTypeVersion="3" ma:contentTypeDescription="Crear nuevo documento." ma:contentTypeScope="" ma:versionID="354c7668cec520a47adaa0ae83397c79">
  <xsd:schema xmlns:xsd="http://www.w3.org/2001/XMLSchema" xmlns:xs="http://www.w3.org/2001/XMLSchema" xmlns:p="http://schemas.microsoft.com/office/2006/metadata/properties" xmlns:ns2="8f798bda-9a98-4e9f-bfd5-0540ad7988e6" targetNamespace="http://schemas.microsoft.com/office/2006/metadata/properties" ma:root="true" ma:fieldsID="c751488d259ccb59b5dea2b52257f9a3" ns2:_="">
    <xsd:import namespace="8f798bda-9a98-4e9f-bfd5-0540ad7988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98bda-9a98-4e9f-bfd5-0540ad798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D8447-F5B2-452A-9A9B-A4662E0C4BEC}">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f798bda-9a98-4e9f-bfd5-0540ad7988e6"/>
    <ds:schemaRef ds:uri="http://www.w3.org/XML/1998/namespace"/>
    <ds:schemaRef ds:uri="http://purl.org/dc/terms/"/>
  </ds:schemaRefs>
</ds:datastoreItem>
</file>

<file path=customXml/itemProps2.xml><?xml version="1.0" encoding="utf-8"?>
<ds:datastoreItem xmlns:ds="http://schemas.openxmlformats.org/officeDocument/2006/customXml" ds:itemID="{4EC52971-25C3-425E-B562-CDCD59E9795C}">
  <ds:schemaRefs>
    <ds:schemaRef ds:uri="8f798bda-9a98-4e9f-bfd5-0540ad7988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5192FE-50D3-4FAC-82ED-46BF178D84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2949</TotalTime>
  <Words>2969</Words>
  <Application>Microsoft Office PowerPoint</Application>
  <PresentationFormat>Panorámica</PresentationFormat>
  <Paragraphs>195</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Aptos Narrow</vt:lpstr>
      <vt:lpstr>Arial</vt:lpstr>
      <vt:lpstr>Century Gothic</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CONDICIONES DE LA INSTALACIÓN</vt:lpstr>
      <vt:lpstr>Presentación de PowerPoint</vt:lpstr>
      <vt:lpstr>Presentación de PowerPoint</vt:lpstr>
      <vt:lpstr>Presentación de PowerPoint</vt:lpstr>
      <vt:lpstr>Presentación de PowerPoint</vt:lpstr>
      <vt:lpstr>Presentación de PowerPoint</vt:lpstr>
      <vt:lpstr>PROTOCOLO DE INSTALACIÓN DEL CONTADOR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Raul Sanchis Villar</dc:creator>
  <cp:lastModifiedBy>Ernesto Serra Sanchis</cp:lastModifiedBy>
  <cp:revision>11</cp:revision>
  <cp:lastPrinted>2025-11-16T21:41:53Z</cp:lastPrinted>
  <dcterms:created xsi:type="dcterms:W3CDTF">2025-11-14T12:30:25Z</dcterms:created>
  <dcterms:modified xsi:type="dcterms:W3CDTF">2025-11-16T21:52:50Z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0x010100BB7069587400C449941B991A6481EDC8</vt:lpwstr>
  </property>
</Properties>
</file>