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Lst>
  <p:sldIdLst>
    <p:sldId id="256" r:id="rId5"/>
    <p:sldId id="257" r:id="rId6"/>
    <p:sldId id="258" r:id="rId7"/>
    <p:sldId id="267" r:id="rId8"/>
    <p:sldId id="273" r:id="rId9"/>
    <p:sldId id="272" r:id="rId10"/>
    <p:sldId id="269" r:id="rId11"/>
    <p:sldId id="270" r:id="rId12"/>
    <p:sldId id="264" r:id="rId13"/>
    <p:sldId id="268" r:id="rId14"/>
    <p:sldId id="261" r:id="rId15"/>
    <p:sldId id="277" r:id="rId16"/>
    <p:sldId id="278" r:id="rId17"/>
    <p:sldId id="259" r:id="rId18"/>
    <p:sldId id="260" r:id="rId19"/>
    <p:sldId id="275" r:id="rId20"/>
    <p:sldId id="262" r:id="rId21"/>
    <p:sldId id="276" r:id="rId2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869C674-4F55-4F8D-9F68-5EE85B389447}" v="4" dt="2025-11-16T23:00:06.00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p:cViewPr varScale="1">
        <p:scale>
          <a:sx n="105" d="100"/>
          <a:sy n="105" d="100"/>
        </p:scale>
        <p:origin x="1830"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men Pascual" userId="63327044-801b-4085-a869-ce599ebe0fd7" providerId="ADAL" clId="{27DFEA3C-59D6-4BE2-82DD-8FD5CFAC85A8}"/>
    <pc:docChg chg="undo custSel addSld delSld modSld sldOrd">
      <pc:chgData name="Carmen Pascual" userId="63327044-801b-4085-a869-ce599ebe0fd7" providerId="ADAL" clId="{27DFEA3C-59D6-4BE2-82DD-8FD5CFAC85A8}" dt="2025-11-17T07:09:33.358" v="3639" actId="20577"/>
      <pc:docMkLst>
        <pc:docMk/>
      </pc:docMkLst>
      <pc:sldChg chg="modSp mod">
        <pc:chgData name="Carmen Pascual" userId="63327044-801b-4085-a869-ce599ebe0fd7" providerId="ADAL" clId="{27DFEA3C-59D6-4BE2-82DD-8FD5CFAC85A8}" dt="2025-11-16T23:00:51.363" v="3454" actId="5793"/>
        <pc:sldMkLst>
          <pc:docMk/>
          <pc:sldMk cId="2925246331" sldId="257"/>
        </pc:sldMkLst>
        <pc:spChg chg="mod">
          <ac:chgData name="Carmen Pascual" userId="63327044-801b-4085-a869-ce599ebe0fd7" providerId="ADAL" clId="{27DFEA3C-59D6-4BE2-82DD-8FD5CFAC85A8}" dt="2025-11-16T23:00:51.363" v="3454" actId="5793"/>
          <ac:spMkLst>
            <pc:docMk/>
            <pc:sldMk cId="2925246331" sldId="257"/>
            <ac:spMk id="5" creationId="{6A3A146B-852E-D56F-D6A7-B543C258D05B}"/>
          </ac:spMkLst>
        </pc:spChg>
      </pc:sldChg>
      <pc:sldChg chg="modSp mod">
        <pc:chgData name="Carmen Pascual" userId="63327044-801b-4085-a869-ce599ebe0fd7" providerId="ADAL" clId="{27DFEA3C-59D6-4BE2-82DD-8FD5CFAC85A8}" dt="2025-11-16T20:32:11.331" v="555" actId="1076"/>
        <pc:sldMkLst>
          <pc:docMk/>
          <pc:sldMk cId="3947083791" sldId="258"/>
        </pc:sldMkLst>
        <pc:spChg chg="mod">
          <ac:chgData name="Carmen Pascual" userId="63327044-801b-4085-a869-ce599ebe0fd7" providerId="ADAL" clId="{27DFEA3C-59D6-4BE2-82DD-8FD5CFAC85A8}" dt="2025-11-16T20:32:11.331" v="555" actId="1076"/>
          <ac:spMkLst>
            <pc:docMk/>
            <pc:sldMk cId="3947083791" sldId="258"/>
            <ac:spMk id="3" creationId="{C6F30432-24A0-64EA-73E3-1ED7DF4CFA7A}"/>
          </ac:spMkLst>
        </pc:spChg>
      </pc:sldChg>
      <pc:sldChg chg="modSp mod ord">
        <pc:chgData name="Carmen Pascual" userId="63327044-801b-4085-a869-ce599ebe0fd7" providerId="ADAL" clId="{27DFEA3C-59D6-4BE2-82DD-8FD5CFAC85A8}" dt="2025-11-16T23:00:06.058" v="3436" actId="27636"/>
        <pc:sldMkLst>
          <pc:docMk/>
          <pc:sldMk cId="3261415240" sldId="259"/>
        </pc:sldMkLst>
        <pc:spChg chg="mod">
          <ac:chgData name="Carmen Pascual" userId="63327044-801b-4085-a869-ce599ebe0fd7" providerId="ADAL" clId="{27DFEA3C-59D6-4BE2-82DD-8FD5CFAC85A8}" dt="2025-11-16T23:00:06.058" v="3436" actId="27636"/>
          <ac:spMkLst>
            <pc:docMk/>
            <pc:sldMk cId="3261415240" sldId="259"/>
            <ac:spMk id="2" creationId="{75C3BF1D-FCC3-1DB5-90D2-51194AE98162}"/>
          </ac:spMkLst>
        </pc:spChg>
        <pc:spChg chg="mod">
          <ac:chgData name="Carmen Pascual" userId="63327044-801b-4085-a869-ce599ebe0fd7" providerId="ADAL" clId="{27DFEA3C-59D6-4BE2-82DD-8FD5CFAC85A8}" dt="2025-11-16T23:00:06.003" v="3435" actId="20578"/>
          <ac:spMkLst>
            <pc:docMk/>
            <pc:sldMk cId="3261415240" sldId="259"/>
            <ac:spMk id="3" creationId="{A71A9DD1-F85D-915F-7BDF-DA4B206AAF69}"/>
          </ac:spMkLst>
        </pc:spChg>
      </pc:sldChg>
      <pc:sldChg chg="modSp mod">
        <pc:chgData name="Carmen Pascual" userId="63327044-801b-4085-a869-ce599ebe0fd7" providerId="ADAL" clId="{27DFEA3C-59D6-4BE2-82DD-8FD5CFAC85A8}" dt="2025-11-16T22:24:39.072" v="2058" actId="20577"/>
        <pc:sldMkLst>
          <pc:docMk/>
          <pc:sldMk cId="2307357477" sldId="260"/>
        </pc:sldMkLst>
        <pc:spChg chg="mod">
          <ac:chgData name="Carmen Pascual" userId="63327044-801b-4085-a869-ce599ebe0fd7" providerId="ADAL" clId="{27DFEA3C-59D6-4BE2-82DD-8FD5CFAC85A8}" dt="2025-11-16T22:24:39.072" v="2058" actId="20577"/>
          <ac:spMkLst>
            <pc:docMk/>
            <pc:sldMk cId="2307357477" sldId="260"/>
            <ac:spMk id="2" creationId="{F992EE26-C009-A35B-C3F0-89E9B3084F71}"/>
          </ac:spMkLst>
        </pc:spChg>
        <pc:spChg chg="mod">
          <ac:chgData name="Carmen Pascual" userId="63327044-801b-4085-a869-ce599ebe0fd7" providerId="ADAL" clId="{27DFEA3C-59D6-4BE2-82DD-8FD5CFAC85A8}" dt="2025-11-16T22:10:09.222" v="1466" actId="1076"/>
          <ac:spMkLst>
            <pc:docMk/>
            <pc:sldMk cId="2307357477" sldId="260"/>
            <ac:spMk id="3" creationId="{523EDBBA-308A-6FF8-9FF4-54DB676C6CD4}"/>
          </ac:spMkLst>
        </pc:spChg>
      </pc:sldChg>
      <pc:sldChg chg="modSp mod">
        <pc:chgData name="Carmen Pascual" userId="63327044-801b-4085-a869-ce599ebe0fd7" providerId="ADAL" clId="{27DFEA3C-59D6-4BE2-82DD-8FD5CFAC85A8}" dt="2025-11-16T22:29:43.687" v="2118" actId="1076"/>
        <pc:sldMkLst>
          <pc:docMk/>
          <pc:sldMk cId="2362822746" sldId="261"/>
        </pc:sldMkLst>
        <pc:spChg chg="mod">
          <ac:chgData name="Carmen Pascual" userId="63327044-801b-4085-a869-ce599ebe0fd7" providerId="ADAL" clId="{27DFEA3C-59D6-4BE2-82DD-8FD5CFAC85A8}" dt="2025-11-16T22:23:19.227" v="2052" actId="1076"/>
          <ac:spMkLst>
            <pc:docMk/>
            <pc:sldMk cId="2362822746" sldId="261"/>
            <ac:spMk id="2" creationId="{7EB63A26-B55E-B908-394B-2F04489771A2}"/>
          </ac:spMkLst>
        </pc:spChg>
        <pc:spChg chg="mod">
          <ac:chgData name="Carmen Pascual" userId="63327044-801b-4085-a869-ce599ebe0fd7" providerId="ADAL" clId="{27DFEA3C-59D6-4BE2-82DD-8FD5CFAC85A8}" dt="2025-11-16T22:29:43.687" v="2118" actId="1076"/>
          <ac:spMkLst>
            <pc:docMk/>
            <pc:sldMk cId="2362822746" sldId="261"/>
            <ac:spMk id="3" creationId="{01BC4FB7-95B7-8F5F-AE70-2EFCE98B14D0}"/>
          </ac:spMkLst>
        </pc:spChg>
      </pc:sldChg>
      <pc:sldChg chg="addSp modSp mod">
        <pc:chgData name="Carmen Pascual" userId="63327044-801b-4085-a869-ce599ebe0fd7" providerId="ADAL" clId="{27DFEA3C-59D6-4BE2-82DD-8FD5CFAC85A8}" dt="2025-11-17T07:08:56.343" v="3590" actId="20577"/>
        <pc:sldMkLst>
          <pc:docMk/>
          <pc:sldMk cId="2156877764" sldId="262"/>
        </pc:sldMkLst>
        <pc:spChg chg="mod">
          <ac:chgData name="Carmen Pascual" userId="63327044-801b-4085-a869-ce599ebe0fd7" providerId="ADAL" clId="{27DFEA3C-59D6-4BE2-82DD-8FD5CFAC85A8}" dt="2025-11-16T22:02:03.745" v="1460" actId="20577"/>
          <ac:spMkLst>
            <pc:docMk/>
            <pc:sldMk cId="2156877764" sldId="262"/>
            <ac:spMk id="2" creationId="{B9DDFBBC-1CCE-0BA3-5111-8CC0BF635B18}"/>
          </ac:spMkLst>
        </pc:spChg>
        <pc:spChg chg="add mod">
          <ac:chgData name="Carmen Pascual" userId="63327044-801b-4085-a869-ce599ebe0fd7" providerId="ADAL" clId="{27DFEA3C-59D6-4BE2-82DD-8FD5CFAC85A8}" dt="2025-11-17T07:08:56.343" v="3590" actId="20577"/>
          <ac:spMkLst>
            <pc:docMk/>
            <pc:sldMk cId="2156877764" sldId="262"/>
            <ac:spMk id="5" creationId="{B17CB4C5-4FD7-59F2-B700-DAE8D6BF4394}"/>
          </ac:spMkLst>
        </pc:spChg>
      </pc:sldChg>
      <pc:sldChg chg="modSp mod">
        <pc:chgData name="Carmen Pascual" userId="63327044-801b-4085-a869-ce599ebe0fd7" providerId="ADAL" clId="{27DFEA3C-59D6-4BE2-82DD-8FD5CFAC85A8}" dt="2025-11-16T21:26:21.268" v="561" actId="255"/>
        <pc:sldMkLst>
          <pc:docMk/>
          <pc:sldMk cId="3873743746" sldId="268"/>
        </pc:sldMkLst>
        <pc:spChg chg="mod">
          <ac:chgData name="Carmen Pascual" userId="63327044-801b-4085-a869-ce599ebe0fd7" providerId="ADAL" clId="{27DFEA3C-59D6-4BE2-82DD-8FD5CFAC85A8}" dt="2025-11-16T21:26:21.268" v="561" actId="255"/>
          <ac:spMkLst>
            <pc:docMk/>
            <pc:sldMk cId="3873743746" sldId="268"/>
            <ac:spMk id="3" creationId="{8047078E-CC71-4F23-E7D3-22B9141E856A}"/>
          </ac:spMkLst>
        </pc:spChg>
      </pc:sldChg>
      <pc:sldChg chg="modSp mod ord">
        <pc:chgData name="Carmen Pascual" userId="63327044-801b-4085-a869-ce599ebe0fd7" providerId="ADAL" clId="{27DFEA3C-59D6-4BE2-82DD-8FD5CFAC85A8}" dt="2025-11-16T20:50:15.342" v="557"/>
        <pc:sldMkLst>
          <pc:docMk/>
          <pc:sldMk cId="1045453376" sldId="272"/>
        </pc:sldMkLst>
        <pc:picChg chg="mod">
          <ac:chgData name="Carmen Pascual" userId="63327044-801b-4085-a869-ce599ebe0fd7" providerId="ADAL" clId="{27DFEA3C-59D6-4BE2-82DD-8FD5CFAC85A8}" dt="2025-11-16T19:07:45.586" v="6" actId="14100"/>
          <ac:picMkLst>
            <pc:docMk/>
            <pc:sldMk cId="1045453376" sldId="272"/>
            <ac:picMk id="5" creationId="{18EAE387-FE26-3D4F-8D2F-8606D418F1A9}"/>
          </ac:picMkLst>
        </pc:picChg>
      </pc:sldChg>
      <pc:sldChg chg="modSp mod ord">
        <pc:chgData name="Carmen Pascual" userId="63327044-801b-4085-a869-ce599ebe0fd7" providerId="ADAL" clId="{27DFEA3C-59D6-4BE2-82DD-8FD5CFAC85A8}" dt="2025-11-16T20:51:02.407" v="559"/>
        <pc:sldMkLst>
          <pc:docMk/>
          <pc:sldMk cId="3747868677" sldId="273"/>
        </pc:sldMkLst>
        <pc:spChg chg="mod">
          <ac:chgData name="Carmen Pascual" userId="63327044-801b-4085-a869-ce599ebe0fd7" providerId="ADAL" clId="{27DFEA3C-59D6-4BE2-82DD-8FD5CFAC85A8}" dt="2025-11-16T19:05:25.198" v="5" actId="113"/>
          <ac:spMkLst>
            <pc:docMk/>
            <pc:sldMk cId="3747868677" sldId="273"/>
            <ac:spMk id="3" creationId="{2C80F7AC-830C-748E-DCFB-849C1A26F15C}"/>
          </ac:spMkLst>
        </pc:spChg>
      </pc:sldChg>
      <pc:sldChg chg="addSp delSp modSp del mod chgLayout">
        <pc:chgData name="Carmen Pascual" userId="63327044-801b-4085-a869-ce599ebe0fd7" providerId="ADAL" clId="{27DFEA3C-59D6-4BE2-82DD-8FD5CFAC85A8}" dt="2025-11-16T22:19:38.988" v="2048" actId="2696"/>
        <pc:sldMkLst>
          <pc:docMk/>
          <pc:sldMk cId="983193801" sldId="274"/>
        </pc:sldMkLst>
        <pc:spChg chg="add mod">
          <ac:chgData name="Carmen Pascual" userId="63327044-801b-4085-a869-ce599ebe0fd7" providerId="ADAL" clId="{27DFEA3C-59D6-4BE2-82DD-8FD5CFAC85A8}" dt="2025-11-16T22:19:19.506" v="2047"/>
          <ac:spMkLst>
            <pc:docMk/>
            <pc:sldMk cId="983193801" sldId="274"/>
            <ac:spMk id="4" creationId="{AAA299DB-CD17-2C3B-8F04-C717B0D975CB}"/>
          </ac:spMkLst>
        </pc:spChg>
        <pc:picChg chg="del">
          <ac:chgData name="Carmen Pascual" userId="63327044-801b-4085-a869-ce599ebe0fd7" providerId="ADAL" clId="{27DFEA3C-59D6-4BE2-82DD-8FD5CFAC85A8}" dt="2025-11-16T22:18:32.968" v="2040" actId="478"/>
          <ac:picMkLst>
            <pc:docMk/>
            <pc:sldMk cId="983193801" sldId="274"/>
            <ac:picMk id="2" creationId="{82A4CDDA-6A77-92B4-627A-26D4BD1709C1}"/>
          </ac:picMkLst>
        </pc:picChg>
      </pc:sldChg>
      <pc:sldChg chg="addSp modSp mod ord">
        <pc:chgData name="Carmen Pascual" userId="63327044-801b-4085-a869-ce599ebe0fd7" providerId="ADAL" clId="{27DFEA3C-59D6-4BE2-82DD-8FD5CFAC85A8}" dt="2025-11-17T07:08:14.788" v="3583" actId="20577"/>
        <pc:sldMkLst>
          <pc:docMk/>
          <pc:sldMk cId="594644793" sldId="275"/>
        </pc:sldMkLst>
        <pc:spChg chg="add mod">
          <ac:chgData name="Carmen Pascual" userId="63327044-801b-4085-a869-ce599ebe0fd7" providerId="ADAL" clId="{27DFEA3C-59D6-4BE2-82DD-8FD5CFAC85A8}" dt="2025-11-17T07:08:14.788" v="3583" actId="20577"/>
          <ac:spMkLst>
            <pc:docMk/>
            <pc:sldMk cId="594644793" sldId="275"/>
            <ac:spMk id="3" creationId="{72AA0554-8706-440D-A98A-2C164C97147B}"/>
          </ac:spMkLst>
        </pc:spChg>
      </pc:sldChg>
      <pc:sldChg chg="modSp mod">
        <pc:chgData name="Carmen Pascual" userId="63327044-801b-4085-a869-ce599ebe0fd7" providerId="ADAL" clId="{27DFEA3C-59D6-4BE2-82DD-8FD5CFAC85A8}" dt="2025-11-17T07:09:33.358" v="3639" actId="20577"/>
        <pc:sldMkLst>
          <pc:docMk/>
          <pc:sldMk cId="839010095" sldId="276"/>
        </pc:sldMkLst>
        <pc:spChg chg="mod">
          <ac:chgData name="Carmen Pascual" userId="63327044-801b-4085-a869-ce599ebe0fd7" providerId="ADAL" clId="{27DFEA3C-59D6-4BE2-82DD-8FD5CFAC85A8}" dt="2025-11-17T07:09:33.358" v="3639" actId="20577"/>
          <ac:spMkLst>
            <pc:docMk/>
            <pc:sldMk cId="839010095" sldId="276"/>
            <ac:spMk id="3" creationId="{49D4AD54-CE86-BD25-E2BF-C0A80CC2E371}"/>
          </ac:spMkLst>
        </pc:spChg>
        <pc:picChg chg="mod">
          <ac:chgData name="Carmen Pascual" userId="63327044-801b-4085-a869-ce599ebe0fd7" providerId="ADAL" clId="{27DFEA3C-59D6-4BE2-82DD-8FD5CFAC85A8}" dt="2025-11-16T22:18:09.672" v="2039" actId="1076"/>
          <ac:picMkLst>
            <pc:docMk/>
            <pc:sldMk cId="839010095" sldId="276"/>
            <ac:picMk id="4" creationId="{E8391DFB-8B91-C2CA-4375-86376EEA0EA4}"/>
          </ac:picMkLst>
        </pc:picChg>
      </pc:sldChg>
      <pc:sldChg chg="modSp new mod">
        <pc:chgData name="Carmen Pascual" userId="63327044-801b-4085-a869-ce599ebe0fd7" providerId="ADAL" clId="{27DFEA3C-59D6-4BE2-82DD-8FD5CFAC85A8}" dt="2025-11-17T07:06:22.733" v="3455" actId="14100"/>
        <pc:sldMkLst>
          <pc:docMk/>
          <pc:sldMk cId="1315803162" sldId="277"/>
        </pc:sldMkLst>
        <pc:spChg chg="mod">
          <ac:chgData name="Carmen Pascual" userId="63327044-801b-4085-a869-ce599ebe0fd7" providerId="ADAL" clId="{27DFEA3C-59D6-4BE2-82DD-8FD5CFAC85A8}" dt="2025-11-17T07:06:22.733" v="3455" actId="14100"/>
          <ac:spMkLst>
            <pc:docMk/>
            <pc:sldMk cId="1315803162" sldId="277"/>
            <ac:spMk id="2" creationId="{B3CA17F5-C830-34A9-D2A1-7B0D37785E51}"/>
          </ac:spMkLst>
        </pc:spChg>
        <pc:spChg chg="mod">
          <ac:chgData name="Carmen Pascual" userId="63327044-801b-4085-a869-ce599ebe0fd7" providerId="ADAL" clId="{27DFEA3C-59D6-4BE2-82DD-8FD5CFAC85A8}" dt="2025-11-16T22:46:52.943" v="2739" actId="27636"/>
          <ac:spMkLst>
            <pc:docMk/>
            <pc:sldMk cId="1315803162" sldId="277"/>
            <ac:spMk id="3" creationId="{0A9C8374-E1FE-F410-3D92-7E7335AAB80A}"/>
          </ac:spMkLst>
        </pc:spChg>
      </pc:sldChg>
      <pc:sldChg chg="modSp new mod">
        <pc:chgData name="Carmen Pascual" userId="63327044-801b-4085-a869-ce599ebe0fd7" providerId="ADAL" clId="{27DFEA3C-59D6-4BE2-82DD-8FD5CFAC85A8}" dt="2025-11-16T22:59:07.933" v="3434" actId="1076"/>
        <pc:sldMkLst>
          <pc:docMk/>
          <pc:sldMk cId="2041003221" sldId="278"/>
        </pc:sldMkLst>
        <pc:spChg chg="mod">
          <ac:chgData name="Carmen Pascual" userId="63327044-801b-4085-a869-ce599ebe0fd7" providerId="ADAL" clId="{27DFEA3C-59D6-4BE2-82DD-8FD5CFAC85A8}" dt="2025-11-16T22:59:07.933" v="3434" actId="1076"/>
          <ac:spMkLst>
            <pc:docMk/>
            <pc:sldMk cId="2041003221" sldId="278"/>
            <ac:spMk id="2" creationId="{0B43CB35-2031-BAD5-3CD8-C8544E76719D}"/>
          </ac:spMkLst>
        </pc:spChg>
        <pc:spChg chg="mod">
          <ac:chgData name="Carmen Pascual" userId="63327044-801b-4085-a869-ce599ebe0fd7" providerId="ADAL" clId="{27DFEA3C-59D6-4BE2-82DD-8FD5CFAC85A8}" dt="2025-11-16T22:57:45.088" v="3433" actId="20577"/>
          <ac:spMkLst>
            <pc:docMk/>
            <pc:sldMk cId="2041003221" sldId="278"/>
            <ac:spMk id="3" creationId="{B2BE97B7-78A7-5EAD-DFE5-99E8EFA8D8C1}"/>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67549300087489061"/>
          <c:y val="3.2407407407407406E-2"/>
        </c:manualLayout>
      </c:layout>
      <c:overlay val="0"/>
      <c:spPr>
        <a:noFill/>
        <a:ln>
          <a:noFill/>
        </a:ln>
        <a:effectLst/>
      </c:spPr>
      <c:txPr>
        <a:bodyPr rot="0" spcFirstLastPara="1" vertOverflow="ellipsis" vert="horz" wrap="square" anchor="ctr" anchorCtr="1"/>
        <a:lstStyle/>
        <a:p>
          <a:pPr>
            <a:defRPr sz="1600" b="1" i="0" u="none" strike="noStrike" kern="1200" cap="all" baseline="0">
              <a:solidFill>
                <a:schemeClr val="tx1">
                  <a:lumMod val="65000"/>
                  <a:lumOff val="35000"/>
                </a:schemeClr>
              </a:solidFill>
              <a:latin typeface="+mn-lt"/>
              <a:ea typeface="+mn-ea"/>
              <a:cs typeface="+mn-cs"/>
            </a:defRPr>
          </a:pPr>
          <a:endParaRPr lang="es-ES"/>
        </a:p>
      </c:txPr>
    </c:title>
    <c:autoTitleDeleted val="0"/>
    <c:plotArea>
      <c:layout/>
      <c:pieChart>
        <c:varyColors val="1"/>
        <c:ser>
          <c:idx val="0"/>
          <c:order val="0"/>
          <c:tx>
            <c:strRef>
              <c:f>Hoja1!$B$1</c:f>
              <c:strCache>
                <c:ptCount val="1"/>
                <c:pt idx="0">
                  <c:v>Nº USUARIOS</c:v>
                </c:pt>
              </c:strCache>
            </c:strRef>
          </c:tx>
          <c:dPt>
            <c:idx val="0"/>
            <c:bubble3D val="0"/>
            <c:spPr>
              <a:solidFill>
                <a:schemeClr val="accent1"/>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1-02AB-4300-A90C-35BE3AB7F5E6}"/>
              </c:ext>
            </c:extLst>
          </c:dPt>
          <c:dPt>
            <c:idx val="1"/>
            <c:bubble3D val="0"/>
            <c:spPr>
              <a:solidFill>
                <a:schemeClr val="accent2"/>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3-02AB-4300-A90C-35BE3AB7F5E6}"/>
              </c:ext>
            </c:extLst>
          </c:dPt>
          <c:dPt>
            <c:idx val="2"/>
            <c:bubble3D val="0"/>
            <c:spPr>
              <a:solidFill>
                <a:schemeClr val="accent3"/>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5-02AB-4300-A90C-35BE3AB7F5E6}"/>
              </c:ext>
            </c:extLst>
          </c:dPt>
          <c:dPt>
            <c:idx val="3"/>
            <c:bubble3D val="0"/>
            <c:spPr>
              <a:solidFill>
                <a:schemeClr val="accent4"/>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7-02AB-4300-A90C-35BE3AB7F5E6}"/>
              </c:ext>
            </c:extLst>
          </c:dPt>
          <c:dPt>
            <c:idx val="4"/>
            <c:bubble3D val="0"/>
            <c:spPr>
              <a:solidFill>
                <a:schemeClr val="accent5"/>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9-02AB-4300-A90C-35BE3AB7F5E6}"/>
              </c:ext>
            </c:extLst>
          </c:dPt>
          <c:dPt>
            <c:idx val="5"/>
            <c:bubble3D val="0"/>
            <c:spPr>
              <a:solidFill>
                <a:schemeClr val="accent6"/>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B-02AB-4300-A90C-35BE3AB7F5E6}"/>
              </c:ext>
            </c:extLst>
          </c:dPt>
          <c:dLbls>
            <c:dLbl>
              <c:idx val="0"/>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1"/>
                      </a:solidFill>
                      <a:latin typeface="+mn-lt"/>
                      <a:ea typeface="+mn-ea"/>
                      <a:cs typeface="+mn-cs"/>
                    </a:defRPr>
                  </a:pPr>
                  <a:endParaRPr lang="es-ES"/>
                </a:p>
              </c:txPr>
              <c:dLblPos val="outEnd"/>
              <c:showLegendKey val="0"/>
              <c:showVal val="0"/>
              <c:showCatName val="1"/>
              <c:showSerName val="0"/>
              <c:showPercent val="1"/>
              <c:showBubbleSize val="0"/>
              <c:extLst>
                <c:ext xmlns:c16="http://schemas.microsoft.com/office/drawing/2014/chart" uri="{C3380CC4-5D6E-409C-BE32-E72D297353CC}">
                  <c16:uniqueId val="{00000001-02AB-4300-A90C-35BE3AB7F5E6}"/>
                </c:ext>
              </c:extLst>
            </c:dLbl>
            <c:dLbl>
              <c:idx val="1"/>
              <c:layout>
                <c:manualLayout>
                  <c:x val="-3.888888888888889E-2"/>
                  <c:y val="0.13425925925925927"/>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2"/>
                      </a:solidFill>
                      <a:latin typeface="+mn-lt"/>
                      <a:ea typeface="+mn-ea"/>
                      <a:cs typeface="+mn-cs"/>
                    </a:defRPr>
                  </a:pPr>
                  <a:endParaRPr lang="es-E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02AB-4300-A90C-35BE3AB7F5E6}"/>
                </c:ext>
              </c:extLst>
            </c:dLbl>
            <c:dLbl>
              <c:idx val="2"/>
              <c:layout>
                <c:manualLayout>
                  <c:x val="-9.1666666666666688E-2"/>
                  <c:y val="0.13425925925925922"/>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3"/>
                      </a:solidFill>
                      <a:latin typeface="+mn-lt"/>
                      <a:ea typeface="+mn-ea"/>
                      <a:cs typeface="+mn-cs"/>
                    </a:defRPr>
                  </a:pPr>
                  <a:endParaRPr lang="es-E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02AB-4300-A90C-35BE3AB7F5E6}"/>
                </c:ext>
              </c:extLst>
            </c:dLbl>
            <c:dLbl>
              <c:idx val="3"/>
              <c:layout>
                <c:manualLayout>
                  <c:x val="-8.611111111111111E-2"/>
                  <c:y val="5.0925925925925902E-2"/>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4"/>
                      </a:solidFill>
                      <a:latin typeface="+mn-lt"/>
                      <a:ea typeface="+mn-ea"/>
                      <a:cs typeface="+mn-cs"/>
                    </a:defRPr>
                  </a:pPr>
                  <a:endParaRPr lang="es-E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02AB-4300-A90C-35BE3AB7F5E6}"/>
                </c:ext>
              </c:extLst>
            </c:dLbl>
            <c:dLbl>
              <c:idx val="4"/>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5"/>
                      </a:solidFill>
                      <a:latin typeface="+mn-lt"/>
                      <a:ea typeface="+mn-ea"/>
                      <a:cs typeface="+mn-cs"/>
                    </a:defRPr>
                  </a:pPr>
                  <a:endParaRPr lang="es-ES"/>
                </a:p>
              </c:txPr>
              <c:dLblPos val="outEnd"/>
              <c:showLegendKey val="0"/>
              <c:showVal val="0"/>
              <c:showCatName val="1"/>
              <c:showSerName val="0"/>
              <c:showPercent val="1"/>
              <c:showBubbleSize val="0"/>
              <c:extLst>
                <c:ext xmlns:c16="http://schemas.microsoft.com/office/drawing/2014/chart" uri="{C3380CC4-5D6E-409C-BE32-E72D297353CC}">
                  <c16:uniqueId val="{00000009-02AB-4300-A90C-35BE3AB7F5E6}"/>
                </c:ext>
              </c:extLst>
            </c:dLbl>
            <c:dLbl>
              <c:idx val="5"/>
              <c:layout>
                <c:manualLayout>
                  <c:x val="0.15"/>
                  <c:y val="3.7037037037037035E-2"/>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6"/>
                      </a:solidFill>
                      <a:latin typeface="+mn-lt"/>
                      <a:ea typeface="+mn-ea"/>
                      <a:cs typeface="+mn-cs"/>
                    </a:defRPr>
                  </a:pPr>
                  <a:endParaRPr lang="es-E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B-02AB-4300-A90C-35BE3AB7F5E6}"/>
                </c:ext>
              </c:extLst>
            </c:dLbl>
            <c:spPr>
              <a:noFill/>
              <a:ln>
                <a:noFill/>
              </a:ln>
              <a:effectLst/>
            </c:sp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Hoja1!$A$2:$A$7</c:f>
              <c:strCache>
                <c:ptCount val="6"/>
                <c:pt idx="0">
                  <c:v>RIEGO</c:v>
                </c:pt>
                <c:pt idx="1">
                  <c:v>DOMESTICO</c:v>
                </c:pt>
                <c:pt idx="2">
                  <c:v>GANADERO</c:v>
                </c:pt>
                <c:pt idx="3">
                  <c:v>INDUSTRIAL</c:v>
                </c:pt>
                <c:pt idx="4">
                  <c:v>ABASTECIMIENTO</c:v>
                </c:pt>
                <c:pt idx="5">
                  <c:v>OTROS USOS</c:v>
                </c:pt>
              </c:strCache>
            </c:strRef>
          </c:cat>
          <c:val>
            <c:numRef>
              <c:f>Hoja1!$B$2:$B$7</c:f>
              <c:numCache>
                <c:formatCode>#,##0</c:formatCode>
                <c:ptCount val="6"/>
                <c:pt idx="0">
                  <c:v>1066</c:v>
                </c:pt>
                <c:pt idx="1">
                  <c:v>117</c:v>
                </c:pt>
                <c:pt idx="2">
                  <c:v>74</c:v>
                </c:pt>
                <c:pt idx="3">
                  <c:v>49</c:v>
                </c:pt>
                <c:pt idx="4">
                  <c:v>27</c:v>
                </c:pt>
                <c:pt idx="5">
                  <c:v>7</c:v>
                </c:pt>
              </c:numCache>
            </c:numRef>
          </c:val>
          <c:extLst>
            <c:ext xmlns:c16="http://schemas.microsoft.com/office/drawing/2014/chart" uri="{C3380CC4-5D6E-409C-BE32-E72D297353CC}">
              <c16:uniqueId val="{0000000C-02AB-4300-A90C-35BE3AB7F5E6}"/>
            </c:ext>
          </c:extLst>
        </c:ser>
        <c:ser>
          <c:idx val="1"/>
          <c:order val="1"/>
          <c:tx>
            <c:strRef>
              <c:f>Hoja1!$C$1</c:f>
              <c:strCache>
                <c:ptCount val="1"/>
                <c:pt idx="0">
                  <c:v>PORCENTAJE</c:v>
                </c:pt>
              </c:strCache>
            </c:strRef>
          </c:tx>
          <c:dPt>
            <c:idx val="0"/>
            <c:bubble3D val="0"/>
            <c:spPr>
              <a:solidFill>
                <a:schemeClr val="accent1"/>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E-02AB-4300-A90C-35BE3AB7F5E6}"/>
              </c:ext>
            </c:extLst>
          </c:dPt>
          <c:dPt>
            <c:idx val="1"/>
            <c:bubble3D val="0"/>
            <c:spPr>
              <a:solidFill>
                <a:schemeClr val="accent2"/>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10-02AB-4300-A90C-35BE3AB7F5E6}"/>
              </c:ext>
            </c:extLst>
          </c:dPt>
          <c:dPt>
            <c:idx val="2"/>
            <c:bubble3D val="0"/>
            <c:spPr>
              <a:solidFill>
                <a:schemeClr val="accent3"/>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12-02AB-4300-A90C-35BE3AB7F5E6}"/>
              </c:ext>
            </c:extLst>
          </c:dPt>
          <c:dPt>
            <c:idx val="3"/>
            <c:bubble3D val="0"/>
            <c:spPr>
              <a:solidFill>
                <a:schemeClr val="accent4"/>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14-02AB-4300-A90C-35BE3AB7F5E6}"/>
              </c:ext>
            </c:extLst>
          </c:dPt>
          <c:dPt>
            <c:idx val="4"/>
            <c:bubble3D val="0"/>
            <c:spPr>
              <a:solidFill>
                <a:schemeClr val="accent5"/>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16-02AB-4300-A90C-35BE3AB7F5E6}"/>
              </c:ext>
            </c:extLst>
          </c:dPt>
          <c:dPt>
            <c:idx val="5"/>
            <c:bubble3D val="0"/>
            <c:spPr>
              <a:solidFill>
                <a:schemeClr val="accent6"/>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18-02AB-4300-A90C-35BE3AB7F5E6}"/>
              </c:ext>
            </c:extLst>
          </c:dPt>
          <c:dLbls>
            <c:dLbl>
              <c:idx val="0"/>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1"/>
                      </a:solidFill>
                      <a:latin typeface="+mn-lt"/>
                      <a:ea typeface="+mn-ea"/>
                      <a:cs typeface="+mn-cs"/>
                    </a:defRPr>
                  </a:pPr>
                  <a:endParaRPr lang="es-ES"/>
                </a:p>
              </c:txPr>
              <c:dLblPos val="outEnd"/>
              <c:showLegendKey val="0"/>
              <c:showVal val="0"/>
              <c:showCatName val="1"/>
              <c:showSerName val="0"/>
              <c:showPercent val="1"/>
              <c:showBubbleSize val="0"/>
              <c:extLst>
                <c:ext xmlns:c16="http://schemas.microsoft.com/office/drawing/2014/chart" uri="{C3380CC4-5D6E-409C-BE32-E72D297353CC}">
                  <c16:uniqueId val="{0000000E-02AB-4300-A90C-35BE3AB7F5E6}"/>
                </c:ext>
              </c:extLst>
            </c:dLbl>
            <c:dLbl>
              <c:idx val="1"/>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2"/>
                      </a:solidFill>
                      <a:latin typeface="+mn-lt"/>
                      <a:ea typeface="+mn-ea"/>
                      <a:cs typeface="+mn-cs"/>
                    </a:defRPr>
                  </a:pPr>
                  <a:endParaRPr lang="es-ES"/>
                </a:p>
              </c:txPr>
              <c:dLblPos val="outEnd"/>
              <c:showLegendKey val="0"/>
              <c:showVal val="0"/>
              <c:showCatName val="1"/>
              <c:showSerName val="0"/>
              <c:showPercent val="1"/>
              <c:showBubbleSize val="0"/>
              <c:extLst>
                <c:ext xmlns:c16="http://schemas.microsoft.com/office/drawing/2014/chart" uri="{C3380CC4-5D6E-409C-BE32-E72D297353CC}">
                  <c16:uniqueId val="{00000010-02AB-4300-A90C-35BE3AB7F5E6}"/>
                </c:ext>
              </c:extLst>
            </c:dLbl>
            <c:dLbl>
              <c:idx val="2"/>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3"/>
                      </a:solidFill>
                      <a:latin typeface="+mn-lt"/>
                      <a:ea typeface="+mn-ea"/>
                      <a:cs typeface="+mn-cs"/>
                    </a:defRPr>
                  </a:pPr>
                  <a:endParaRPr lang="es-ES"/>
                </a:p>
              </c:txPr>
              <c:dLblPos val="outEnd"/>
              <c:showLegendKey val="0"/>
              <c:showVal val="0"/>
              <c:showCatName val="1"/>
              <c:showSerName val="0"/>
              <c:showPercent val="1"/>
              <c:showBubbleSize val="0"/>
              <c:extLst>
                <c:ext xmlns:c16="http://schemas.microsoft.com/office/drawing/2014/chart" uri="{C3380CC4-5D6E-409C-BE32-E72D297353CC}">
                  <c16:uniqueId val="{00000012-02AB-4300-A90C-35BE3AB7F5E6}"/>
                </c:ext>
              </c:extLst>
            </c:dLbl>
            <c:dLbl>
              <c:idx val="3"/>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4"/>
                      </a:solidFill>
                      <a:latin typeface="+mn-lt"/>
                      <a:ea typeface="+mn-ea"/>
                      <a:cs typeface="+mn-cs"/>
                    </a:defRPr>
                  </a:pPr>
                  <a:endParaRPr lang="es-ES"/>
                </a:p>
              </c:txPr>
              <c:dLblPos val="outEnd"/>
              <c:showLegendKey val="0"/>
              <c:showVal val="0"/>
              <c:showCatName val="1"/>
              <c:showSerName val="0"/>
              <c:showPercent val="1"/>
              <c:showBubbleSize val="0"/>
              <c:extLst>
                <c:ext xmlns:c16="http://schemas.microsoft.com/office/drawing/2014/chart" uri="{C3380CC4-5D6E-409C-BE32-E72D297353CC}">
                  <c16:uniqueId val="{00000014-02AB-4300-A90C-35BE3AB7F5E6}"/>
                </c:ext>
              </c:extLst>
            </c:dLbl>
            <c:dLbl>
              <c:idx val="4"/>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5"/>
                      </a:solidFill>
                      <a:latin typeface="+mn-lt"/>
                      <a:ea typeface="+mn-ea"/>
                      <a:cs typeface="+mn-cs"/>
                    </a:defRPr>
                  </a:pPr>
                  <a:endParaRPr lang="es-ES"/>
                </a:p>
              </c:txPr>
              <c:dLblPos val="outEnd"/>
              <c:showLegendKey val="0"/>
              <c:showVal val="0"/>
              <c:showCatName val="1"/>
              <c:showSerName val="0"/>
              <c:showPercent val="1"/>
              <c:showBubbleSize val="0"/>
              <c:extLst>
                <c:ext xmlns:c16="http://schemas.microsoft.com/office/drawing/2014/chart" uri="{C3380CC4-5D6E-409C-BE32-E72D297353CC}">
                  <c16:uniqueId val="{00000016-02AB-4300-A90C-35BE3AB7F5E6}"/>
                </c:ext>
              </c:extLst>
            </c:dLbl>
            <c:dLbl>
              <c:idx val="5"/>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6"/>
                      </a:solidFill>
                      <a:latin typeface="+mn-lt"/>
                      <a:ea typeface="+mn-ea"/>
                      <a:cs typeface="+mn-cs"/>
                    </a:defRPr>
                  </a:pPr>
                  <a:endParaRPr lang="es-ES"/>
                </a:p>
              </c:txPr>
              <c:dLblPos val="outEnd"/>
              <c:showLegendKey val="0"/>
              <c:showVal val="0"/>
              <c:showCatName val="1"/>
              <c:showSerName val="0"/>
              <c:showPercent val="1"/>
              <c:showBubbleSize val="0"/>
              <c:extLst>
                <c:ext xmlns:c16="http://schemas.microsoft.com/office/drawing/2014/chart" uri="{C3380CC4-5D6E-409C-BE32-E72D297353CC}">
                  <c16:uniqueId val="{00000018-02AB-4300-A90C-35BE3AB7F5E6}"/>
                </c:ext>
              </c:extLst>
            </c:dLbl>
            <c:spPr>
              <a:noFill/>
              <a:ln>
                <a:noFill/>
              </a:ln>
              <a:effectLst/>
            </c:sp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Hoja1!$A$2:$A$7</c:f>
              <c:strCache>
                <c:ptCount val="6"/>
                <c:pt idx="0">
                  <c:v>RIEGO</c:v>
                </c:pt>
                <c:pt idx="1">
                  <c:v>DOMESTICO</c:v>
                </c:pt>
                <c:pt idx="2">
                  <c:v>GANADERO</c:v>
                </c:pt>
                <c:pt idx="3">
                  <c:v>INDUSTRIAL</c:v>
                </c:pt>
                <c:pt idx="4">
                  <c:v>ABASTECIMIENTO</c:v>
                </c:pt>
                <c:pt idx="5">
                  <c:v>OTROS USOS</c:v>
                </c:pt>
              </c:strCache>
            </c:strRef>
          </c:cat>
          <c:val>
            <c:numRef>
              <c:f>Hoja1!$C$2:$C$7</c:f>
              <c:numCache>
                <c:formatCode>#,##0</c:formatCode>
                <c:ptCount val="6"/>
                <c:pt idx="0">
                  <c:v>79.552238805970148</c:v>
                </c:pt>
                <c:pt idx="1">
                  <c:v>8.7313432835820901</c:v>
                </c:pt>
                <c:pt idx="2">
                  <c:v>5.5223880597014929</c:v>
                </c:pt>
                <c:pt idx="3">
                  <c:v>3.6567164179104479</c:v>
                </c:pt>
                <c:pt idx="4">
                  <c:v>2.0149253731343282</c:v>
                </c:pt>
                <c:pt idx="5">
                  <c:v>0.52238805970149249</c:v>
                </c:pt>
              </c:numCache>
            </c:numRef>
          </c:val>
          <c:extLst>
            <c:ext xmlns:c16="http://schemas.microsoft.com/office/drawing/2014/chart" uri="{C3380CC4-5D6E-409C-BE32-E72D297353CC}">
              <c16:uniqueId val="{00000019-02AB-4300-A90C-35BE3AB7F5E6}"/>
            </c:ext>
          </c:extLst>
        </c:ser>
        <c:dLbls>
          <c:dLblPos val="outEnd"/>
          <c:showLegendKey val="0"/>
          <c:showVal val="0"/>
          <c:showCatName val="0"/>
          <c:showSerName val="0"/>
          <c:showPercent val="1"/>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E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s-E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67686789151356086"/>
          <c:y val="4.1666666666666664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s-ES"/>
        </a:p>
      </c:txPr>
    </c:title>
    <c:autoTitleDeleted val="0"/>
    <c:plotArea>
      <c:layout>
        <c:manualLayout>
          <c:layoutTarget val="inner"/>
          <c:xMode val="edge"/>
          <c:yMode val="edge"/>
          <c:x val="0.12002537182852144"/>
          <c:y val="0.13875000000000001"/>
          <c:w val="0.48619444444444443"/>
          <c:h val="0.81032407407407403"/>
        </c:manualLayout>
      </c:layout>
      <c:pieChart>
        <c:varyColors val="1"/>
        <c:ser>
          <c:idx val="0"/>
          <c:order val="0"/>
          <c:tx>
            <c:strRef>
              <c:f>Hoja1!$E$1</c:f>
              <c:strCache>
                <c:ptCount val="1"/>
                <c:pt idx="0">
                  <c:v>VMA M3</c:v>
                </c:pt>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70C6-4338-A4D5-7C1675EC108D}"/>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70C6-4338-A4D5-7C1675EC108D}"/>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70C6-4338-A4D5-7C1675EC108D}"/>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70C6-4338-A4D5-7C1675EC108D}"/>
              </c:ext>
            </c:extLst>
          </c:dPt>
          <c:dPt>
            <c:idx val="4"/>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70C6-4338-A4D5-7C1675EC108D}"/>
              </c:ext>
            </c:extLst>
          </c:dPt>
          <c:dPt>
            <c:idx val="5"/>
            <c:bubble3D val="0"/>
            <c:spPr>
              <a:solidFill>
                <a:schemeClr val="accent6"/>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B-70C6-4338-A4D5-7C1675EC108D}"/>
              </c:ext>
            </c:extLst>
          </c:dPt>
          <c:dLbls>
            <c:dLbl>
              <c:idx val="0"/>
              <c:layout>
                <c:manualLayout>
                  <c:x val="-9.897987751531058E-2"/>
                  <c:y val="-0.36870698454359868"/>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70C6-4338-A4D5-7C1675EC108D}"/>
                </c:ext>
              </c:extLst>
            </c:dLbl>
            <c:dLbl>
              <c:idx val="1"/>
              <c:layout>
                <c:manualLayout>
                  <c:x val="0.20159908136482935"/>
                  <c:y val="-4.5278506853309919E-2"/>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70C6-4338-A4D5-7C1675EC108D}"/>
                </c:ext>
              </c:extLst>
            </c:dLbl>
            <c:dLbl>
              <c:idx val="2"/>
              <c:layout>
                <c:manualLayout>
                  <c:x val="9.4085739282589748E-3"/>
                  <c:y val="5.9113444152814228E-3"/>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70C6-4338-A4D5-7C1675EC108D}"/>
                </c:ext>
              </c:extLst>
            </c:dLbl>
            <c:dLbl>
              <c:idx val="3"/>
              <c:layout>
                <c:manualLayout>
                  <c:x val="4.7221784776902885E-2"/>
                  <c:y val="-7.482174103237095E-2"/>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70C6-4338-A4D5-7C1675EC108D}"/>
                </c:ext>
              </c:extLst>
            </c:dLbl>
            <c:dLbl>
              <c:idx val="4"/>
              <c:layout>
                <c:manualLayout>
                  <c:x val="5.3254374453193351E-2"/>
                  <c:y val="1.9457567804024498E-2"/>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9-70C6-4338-A4D5-7C1675EC108D}"/>
                </c:ext>
              </c:extLst>
            </c:dLbl>
            <c:dLbl>
              <c:idx val="5"/>
              <c:layout>
                <c:manualLayout>
                  <c:x val="0.11065026246719155"/>
                  <c:y val="3.0646325459317607E-2"/>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B-70C6-4338-A4D5-7C1675EC108D}"/>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s-ES"/>
              </a:p>
            </c:txPr>
            <c:dLblPos val="ctr"/>
            <c:showLegendKey val="0"/>
            <c:showVal val="1"/>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Hoja1!$D$2:$D$7</c:f>
              <c:strCache>
                <c:ptCount val="6"/>
                <c:pt idx="0">
                  <c:v>RIEGO</c:v>
                </c:pt>
                <c:pt idx="1">
                  <c:v>DOMESTICO</c:v>
                </c:pt>
                <c:pt idx="2">
                  <c:v>GANADERO</c:v>
                </c:pt>
                <c:pt idx="3">
                  <c:v>INDUSTRIAL</c:v>
                </c:pt>
                <c:pt idx="4">
                  <c:v>ABASTECIMIENTO</c:v>
                </c:pt>
                <c:pt idx="5">
                  <c:v>OTROS USOS</c:v>
                </c:pt>
              </c:strCache>
            </c:strRef>
          </c:cat>
          <c:val>
            <c:numRef>
              <c:f>Hoja1!$E$2:$E$7</c:f>
              <c:numCache>
                <c:formatCode>#,##0</c:formatCode>
                <c:ptCount val="6"/>
                <c:pt idx="0">
                  <c:v>19144430</c:v>
                </c:pt>
                <c:pt idx="1">
                  <c:v>302202</c:v>
                </c:pt>
                <c:pt idx="2">
                  <c:v>721535</c:v>
                </c:pt>
                <c:pt idx="3">
                  <c:v>3235281</c:v>
                </c:pt>
                <c:pt idx="4">
                  <c:v>6590241</c:v>
                </c:pt>
                <c:pt idx="5">
                  <c:v>64891</c:v>
                </c:pt>
              </c:numCache>
            </c:numRef>
          </c:val>
          <c:extLst>
            <c:ext xmlns:c16="http://schemas.microsoft.com/office/drawing/2014/chart" uri="{C3380CC4-5D6E-409C-BE32-E72D297353CC}">
              <c16:uniqueId val="{0000000C-70C6-4338-A4D5-7C1675EC108D}"/>
            </c:ext>
          </c:extLst>
        </c:ser>
        <c:ser>
          <c:idx val="1"/>
          <c:order val="1"/>
          <c:tx>
            <c:strRef>
              <c:f>Hoja1!$F$1</c:f>
              <c:strCache>
                <c:ptCount val="1"/>
                <c:pt idx="0">
                  <c:v>PORCENTAJE</c:v>
                </c:pt>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E-70C6-4338-A4D5-7C1675EC108D}"/>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0-70C6-4338-A4D5-7C1675EC108D}"/>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2-70C6-4338-A4D5-7C1675EC108D}"/>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4-70C6-4338-A4D5-7C1675EC108D}"/>
              </c:ext>
            </c:extLst>
          </c:dPt>
          <c:dPt>
            <c:idx val="4"/>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6-70C6-4338-A4D5-7C1675EC108D}"/>
              </c:ext>
            </c:extLst>
          </c:dPt>
          <c:dPt>
            <c:idx val="5"/>
            <c:bubble3D val="0"/>
            <c:spPr>
              <a:solidFill>
                <a:schemeClr val="accent6"/>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8-70C6-4338-A4D5-7C1675EC108D}"/>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s-ES"/>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Hoja1!$D$2:$D$7</c:f>
              <c:strCache>
                <c:ptCount val="6"/>
                <c:pt idx="0">
                  <c:v>RIEGO</c:v>
                </c:pt>
                <c:pt idx="1">
                  <c:v>DOMESTICO</c:v>
                </c:pt>
                <c:pt idx="2">
                  <c:v>GANADERO</c:v>
                </c:pt>
                <c:pt idx="3">
                  <c:v>INDUSTRIAL</c:v>
                </c:pt>
                <c:pt idx="4">
                  <c:v>ABASTECIMIENTO</c:v>
                </c:pt>
                <c:pt idx="5">
                  <c:v>OTROS USOS</c:v>
                </c:pt>
              </c:strCache>
            </c:strRef>
          </c:cat>
          <c:val>
            <c:numRef>
              <c:f>Hoja1!$F$2:$F$7</c:f>
              <c:numCache>
                <c:formatCode>0.00</c:formatCode>
                <c:ptCount val="6"/>
                <c:pt idx="0">
                  <c:v>63.690400544536701</c:v>
                </c:pt>
                <c:pt idx="1">
                  <c:v>1.0053768341684803</c:v>
                </c:pt>
                <c:pt idx="2">
                  <c:v>2.4004294281366585</c:v>
                </c:pt>
                <c:pt idx="3">
                  <c:v>10.763252954730396</c:v>
                </c:pt>
                <c:pt idx="4">
                  <c:v>21.924658450266115</c:v>
                </c:pt>
                <c:pt idx="5">
                  <c:v>0.21588178816164968</c:v>
                </c:pt>
              </c:numCache>
            </c:numRef>
          </c:val>
          <c:extLst>
            <c:ext xmlns:c16="http://schemas.microsoft.com/office/drawing/2014/chart" uri="{C3380CC4-5D6E-409C-BE32-E72D297353CC}">
              <c16:uniqueId val="{00000019-70C6-4338-A4D5-7C1675EC108D}"/>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s-E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s-E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45AA99-86D1-960F-9930-3A7BF5FA7F19}"/>
              </a:ext>
            </a:extLst>
          </p:cNvPr>
          <p:cNvSpPr>
            <a:spLocks noGrp="1"/>
          </p:cNvSpPr>
          <p:nvPr>
            <p:ph type="ctrTitle"/>
          </p:nvPr>
        </p:nvSpPr>
        <p:spPr>
          <a:xfrm>
            <a:off x="1143000" y="1122363"/>
            <a:ext cx="6858000" cy="2387600"/>
          </a:xfrm>
        </p:spPr>
        <p:txBody>
          <a:bodyPr anchor="b"/>
          <a:lstStyle>
            <a:lvl1pPr algn="ctr">
              <a:defRPr sz="45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EAFCB4E7-54D8-8352-8F33-939F2610424B}"/>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0421561D-89F5-A865-F390-CE189D25D3EA}"/>
              </a:ext>
            </a:extLst>
          </p:cNvPr>
          <p:cNvSpPr>
            <a:spLocks noGrp="1"/>
          </p:cNvSpPr>
          <p:nvPr>
            <p:ph type="dt" sz="half" idx="10"/>
          </p:nvPr>
        </p:nvSpPr>
        <p:spPr/>
        <p:txBody>
          <a:bodyPr/>
          <a:lstStyle/>
          <a:p>
            <a:fld id="{081EF4C6-429A-4EA5-87EE-B7B586BDAA4E}" type="datetimeFigureOut">
              <a:rPr lang="es-ES" smtClean="0"/>
              <a:t>17/11/2025</a:t>
            </a:fld>
            <a:endParaRPr lang="es-ES"/>
          </a:p>
        </p:txBody>
      </p:sp>
      <p:sp>
        <p:nvSpPr>
          <p:cNvPr id="5" name="Marcador de pie de página 4">
            <a:extLst>
              <a:ext uri="{FF2B5EF4-FFF2-40B4-BE49-F238E27FC236}">
                <a16:creationId xmlns:a16="http://schemas.microsoft.com/office/drawing/2014/main" id="{A1341E3D-98C1-73F2-57BA-FA576E8D8CAC}"/>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9E2F7044-65AD-068D-53D6-D5C91F4DAA95}"/>
              </a:ext>
            </a:extLst>
          </p:cNvPr>
          <p:cNvSpPr>
            <a:spLocks noGrp="1"/>
          </p:cNvSpPr>
          <p:nvPr>
            <p:ph type="sldNum" sz="quarter" idx="12"/>
          </p:nvPr>
        </p:nvSpPr>
        <p:spPr/>
        <p:txBody>
          <a:bodyPr/>
          <a:lstStyle/>
          <a:p>
            <a:fld id="{B9031157-80A4-49E9-843F-499A47D0C8CD}" type="slidenum">
              <a:rPr lang="es-ES" smtClean="0"/>
              <a:t>‹Nº›</a:t>
            </a:fld>
            <a:endParaRPr lang="es-ES"/>
          </a:p>
        </p:txBody>
      </p:sp>
    </p:spTree>
    <p:extLst>
      <p:ext uri="{BB962C8B-B14F-4D97-AF65-F5344CB8AC3E}">
        <p14:creationId xmlns:p14="http://schemas.microsoft.com/office/powerpoint/2010/main" val="24688060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259BD69-DAE2-D2A3-CE0B-0DEC98AF225A}"/>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E0AAE0FF-3066-F06E-BF99-E761187DCB08}"/>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17DDC155-E3E7-E78D-AEF9-D69394110B05}"/>
              </a:ext>
            </a:extLst>
          </p:cNvPr>
          <p:cNvSpPr>
            <a:spLocks noGrp="1"/>
          </p:cNvSpPr>
          <p:nvPr>
            <p:ph type="dt" sz="half" idx="10"/>
          </p:nvPr>
        </p:nvSpPr>
        <p:spPr/>
        <p:txBody>
          <a:bodyPr/>
          <a:lstStyle/>
          <a:p>
            <a:fld id="{081EF4C6-429A-4EA5-87EE-B7B586BDAA4E}" type="datetimeFigureOut">
              <a:rPr lang="es-ES" smtClean="0"/>
              <a:t>17/11/2025</a:t>
            </a:fld>
            <a:endParaRPr lang="es-ES"/>
          </a:p>
        </p:txBody>
      </p:sp>
      <p:sp>
        <p:nvSpPr>
          <p:cNvPr id="5" name="Marcador de pie de página 4">
            <a:extLst>
              <a:ext uri="{FF2B5EF4-FFF2-40B4-BE49-F238E27FC236}">
                <a16:creationId xmlns:a16="http://schemas.microsoft.com/office/drawing/2014/main" id="{1F96495C-3AC4-9689-4754-A4B5F617C7CE}"/>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3DCEC02F-2F74-FE53-9372-26E3E8138D42}"/>
              </a:ext>
            </a:extLst>
          </p:cNvPr>
          <p:cNvSpPr>
            <a:spLocks noGrp="1"/>
          </p:cNvSpPr>
          <p:nvPr>
            <p:ph type="sldNum" sz="quarter" idx="12"/>
          </p:nvPr>
        </p:nvSpPr>
        <p:spPr/>
        <p:txBody>
          <a:bodyPr/>
          <a:lstStyle/>
          <a:p>
            <a:fld id="{B9031157-80A4-49E9-843F-499A47D0C8CD}" type="slidenum">
              <a:rPr lang="es-ES" smtClean="0"/>
              <a:t>‹Nº›</a:t>
            </a:fld>
            <a:endParaRPr lang="es-ES"/>
          </a:p>
        </p:txBody>
      </p:sp>
    </p:spTree>
    <p:extLst>
      <p:ext uri="{BB962C8B-B14F-4D97-AF65-F5344CB8AC3E}">
        <p14:creationId xmlns:p14="http://schemas.microsoft.com/office/powerpoint/2010/main" val="2709027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4FF31FA4-9698-5E45-6350-AB7B9710FAC9}"/>
              </a:ext>
            </a:extLst>
          </p:cNvPr>
          <p:cNvSpPr>
            <a:spLocks noGrp="1"/>
          </p:cNvSpPr>
          <p:nvPr>
            <p:ph type="title" orient="vert"/>
          </p:nvPr>
        </p:nvSpPr>
        <p:spPr>
          <a:xfrm>
            <a:off x="6543675" y="365125"/>
            <a:ext cx="1971675"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4268BA6A-1D5B-8A96-8DA5-08995278A651}"/>
              </a:ext>
            </a:extLst>
          </p:cNvPr>
          <p:cNvSpPr>
            <a:spLocks noGrp="1"/>
          </p:cNvSpPr>
          <p:nvPr>
            <p:ph type="body" orient="vert" idx="1"/>
          </p:nvPr>
        </p:nvSpPr>
        <p:spPr>
          <a:xfrm>
            <a:off x="628650" y="365125"/>
            <a:ext cx="5800725"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50F79BC9-274F-799C-3D90-70E68E0F6BB6}"/>
              </a:ext>
            </a:extLst>
          </p:cNvPr>
          <p:cNvSpPr>
            <a:spLocks noGrp="1"/>
          </p:cNvSpPr>
          <p:nvPr>
            <p:ph type="dt" sz="half" idx="10"/>
          </p:nvPr>
        </p:nvSpPr>
        <p:spPr/>
        <p:txBody>
          <a:bodyPr/>
          <a:lstStyle/>
          <a:p>
            <a:fld id="{081EF4C6-429A-4EA5-87EE-B7B586BDAA4E}" type="datetimeFigureOut">
              <a:rPr lang="es-ES" smtClean="0"/>
              <a:t>17/11/2025</a:t>
            </a:fld>
            <a:endParaRPr lang="es-ES"/>
          </a:p>
        </p:txBody>
      </p:sp>
      <p:sp>
        <p:nvSpPr>
          <p:cNvPr id="5" name="Marcador de pie de página 4">
            <a:extLst>
              <a:ext uri="{FF2B5EF4-FFF2-40B4-BE49-F238E27FC236}">
                <a16:creationId xmlns:a16="http://schemas.microsoft.com/office/drawing/2014/main" id="{3BC356E3-CF8B-9533-5F7E-48A9C9EE23BD}"/>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A25DB125-0356-4215-A70F-7B2D0A1E76CE}"/>
              </a:ext>
            </a:extLst>
          </p:cNvPr>
          <p:cNvSpPr>
            <a:spLocks noGrp="1"/>
          </p:cNvSpPr>
          <p:nvPr>
            <p:ph type="sldNum" sz="quarter" idx="12"/>
          </p:nvPr>
        </p:nvSpPr>
        <p:spPr/>
        <p:txBody>
          <a:bodyPr/>
          <a:lstStyle/>
          <a:p>
            <a:fld id="{B9031157-80A4-49E9-843F-499A47D0C8CD}" type="slidenum">
              <a:rPr lang="es-ES" smtClean="0"/>
              <a:t>‹Nº›</a:t>
            </a:fld>
            <a:endParaRPr lang="es-ES"/>
          </a:p>
        </p:txBody>
      </p:sp>
    </p:spTree>
    <p:extLst>
      <p:ext uri="{BB962C8B-B14F-4D97-AF65-F5344CB8AC3E}">
        <p14:creationId xmlns:p14="http://schemas.microsoft.com/office/powerpoint/2010/main" val="2675882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B744810-1523-485C-664C-44A53D4714A5}"/>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35A9DEE6-A6F4-968A-00A3-C527FC5EF0C6}"/>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8E53DABE-D438-738A-17F4-DEB8495AE835}"/>
              </a:ext>
            </a:extLst>
          </p:cNvPr>
          <p:cNvSpPr>
            <a:spLocks noGrp="1"/>
          </p:cNvSpPr>
          <p:nvPr>
            <p:ph type="dt" sz="half" idx="10"/>
          </p:nvPr>
        </p:nvSpPr>
        <p:spPr/>
        <p:txBody>
          <a:bodyPr/>
          <a:lstStyle/>
          <a:p>
            <a:fld id="{081EF4C6-429A-4EA5-87EE-B7B586BDAA4E}" type="datetimeFigureOut">
              <a:rPr lang="es-ES" smtClean="0"/>
              <a:t>17/11/2025</a:t>
            </a:fld>
            <a:endParaRPr lang="es-ES"/>
          </a:p>
        </p:txBody>
      </p:sp>
      <p:sp>
        <p:nvSpPr>
          <p:cNvPr id="5" name="Marcador de pie de página 4">
            <a:extLst>
              <a:ext uri="{FF2B5EF4-FFF2-40B4-BE49-F238E27FC236}">
                <a16:creationId xmlns:a16="http://schemas.microsoft.com/office/drawing/2014/main" id="{0AF65D98-51C8-2E75-A034-2BDB044EC8DE}"/>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AC7592AA-F675-58F9-FCEF-B32BFEB717F7}"/>
              </a:ext>
            </a:extLst>
          </p:cNvPr>
          <p:cNvSpPr>
            <a:spLocks noGrp="1"/>
          </p:cNvSpPr>
          <p:nvPr>
            <p:ph type="sldNum" sz="quarter" idx="12"/>
          </p:nvPr>
        </p:nvSpPr>
        <p:spPr/>
        <p:txBody>
          <a:bodyPr/>
          <a:lstStyle/>
          <a:p>
            <a:fld id="{B9031157-80A4-49E9-843F-499A47D0C8CD}" type="slidenum">
              <a:rPr lang="es-ES" smtClean="0"/>
              <a:t>‹Nº›</a:t>
            </a:fld>
            <a:endParaRPr lang="es-ES"/>
          </a:p>
        </p:txBody>
      </p:sp>
    </p:spTree>
    <p:extLst>
      <p:ext uri="{BB962C8B-B14F-4D97-AF65-F5344CB8AC3E}">
        <p14:creationId xmlns:p14="http://schemas.microsoft.com/office/powerpoint/2010/main" val="38979118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D5E2132-4FA3-082E-8EAA-ED29A5328671}"/>
              </a:ext>
            </a:extLst>
          </p:cNvPr>
          <p:cNvSpPr>
            <a:spLocks noGrp="1"/>
          </p:cNvSpPr>
          <p:nvPr>
            <p:ph type="title"/>
          </p:nvPr>
        </p:nvSpPr>
        <p:spPr>
          <a:xfrm>
            <a:off x="623888" y="1709739"/>
            <a:ext cx="7886700" cy="2852737"/>
          </a:xfrm>
        </p:spPr>
        <p:txBody>
          <a:bodyPr anchor="b"/>
          <a:lstStyle>
            <a:lvl1pPr>
              <a:defRPr sz="45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C8450B4F-8A52-8506-BC9A-84ABC4659C47}"/>
              </a:ext>
            </a:extLst>
          </p:cNvPr>
          <p:cNvSpPr>
            <a:spLocks noGrp="1"/>
          </p:cNvSpPr>
          <p:nvPr>
            <p:ph type="body" idx="1"/>
          </p:nvPr>
        </p:nvSpPr>
        <p:spPr>
          <a:xfrm>
            <a:off x="623888" y="4589464"/>
            <a:ext cx="78867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B2D94F9C-C958-C609-B9E3-6F1AB065EC53}"/>
              </a:ext>
            </a:extLst>
          </p:cNvPr>
          <p:cNvSpPr>
            <a:spLocks noGrp="1"/>
          </p:cNvSpPr>
          <p:nvPr>
            <p:ph type="dt" sz="half" idx="10"/>
          </p:nvPr>
        </p:nvSpPr>
        <p:spPr/>
        <p:txBody>
          <a:bodyPr/>
          <a:lstStyle/>
          <a:p>
            <a:fld id="{081EF4C6-429A-4EA5-87EE-B7B586BDAA4E}" type="datetimeFigureOut">
              <a:rPr lang="es-ES" smtClean="0"/>
              <a:t>17/11/2025</a:t>
            </a:fld>
            <a:endParaRPr lang="es-ES"/>
          </a:p>
        </p:txBody>
      </p:sp>
      <p:sp>
        <p:nvSpPr>
          <p:cNvPr id="5" name="Marcador de pie de página 4">
            <a:extLst>
              <a:ext uri="{FF2B5EF4-FFF2-40B4-BE49-F238E27FC236}">
                <a16:creationId xmlns:a16="http://schemas.microsoft.com/office/drawing/2014/main" id="{9D308C53-FA05-4452-CF23-E121DE27370A}"/>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37F2503B-03A8-F1B8-B153-85A7A97D9EF7}"/>
              </a:ext>
            </a:extLst>
          </p:cNvPr>
          <p:cNvSpPr>
            <a:spLocks noGrp="1"/>
          </p:cNvSpPr>
          <p:nvPr>
            <p:ph type="sldNum" sz="quarter" idx="12"/>
          </p:nvPr>
        </p:nvSpPr>
        <p:spPr/>
        <p:txBody>
          <a:bodyPr/>
          <a:lstStyle/>
          <a:p>
            <a:fld id="{B9031157-80A4-49E9-843F-499A47D0C8CD}" type="slidenum">
              <a:rPr lang="es-ES" smtClean="0"/>
              <a:t>‹Nº›</a:t>
            </a:fld>
            <a:endParaRPr lang="es-ES"/>
          </a:p>
        </p:txBody>
      </p:sp>
    </p:spTree>
    <p:extLst>
      <p:ext uri="{BB962C8B-B14F-4D97-AF65-F5344CB8AC3E}">
        <p14:creationId xmlns:p14="http://schemas.microsoft.com/office/powerpoint/2010/main" val="20782528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4278691-3DA1-8FF3-E4D3-2BDFA9D14433}"/>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8E0C49CC-8B47-C566-FE52-561457F55ECB}"/>
              </a:ext>
            </a:extLst>
          </p:cNvPr>
          <p:cNvSpPr>
            <a:spLocks noGrp="1"/>
          </p:cNvSpPr>
          <p:nvPr>
            <p:ph sz="half" idx="1"/>
          </p:nvPr>
        </p:nvSpPr>
        <p:spPr>
          <a:xfrm>
            <a:off x="6286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id="{219E93B8-FE4E-FCCE-DCF4-3C9B1C7393CF}"/>
              </a:ext>
            </a:extLst>
          </p:cNvPr>
          <p:cNvSpPr>
            <a:spLocks noGrp="1"/>
          </p:cNvSpPr>
          <p:nvPr>
            <p:ph sz="half" idx="2"/>
          </p:nvPr>
        </p:nvSpPr>
        <p:spPr>
          <a:xfrm>
            <a:off x="46291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id="{567D28C6-F035-7A46-19AF-CEF302798FEE}"/>
              </a:ext>
            </a:extLst>
          </p:cNvPr>
          <p:cNvSpPr>
            <a:spLocks noGrp="1"/>
          </p:cNvSpPr>
          <p:nvPr>
            <p:ph type="dt" sz="half" idx="10"/>
          </p:nvPr>
        </p:nvSpPr>
        <p:spPr/>
        <p:txBody>
          <a:bodyPr/>
          <a:lstStyle/>
          <a:p>
            <a:fld id="{081EF4C6-429A-4EA5-87EE-B7B586BDAA4E}" type="datetimeFigureOut">
              <a:rPr lang="es-ES" smtClean="0"/>
              <a:t>17/11/2025</a:t>
            </a:fld>
            <a:endParaRPr lang="es-ES"/>
          </a:p>
        </p:txBody>
      </p:sp>
      <p:sp>
        <p:nvSpPr>
          <p:cNvPr id="6" name="Marcador de pie de página 5">
            <a:extLst>
              <a:ext uri="{FF2B5EF4-FFF2-40B4-BE49-F238E27FC236}">
                <a16:creationId xmlns:a16="http://schemas.microsoft.com/office/drawing/2014/main" id="{B363533B-6FF1-F222-8539-3E30D5D024CE}"/>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236C9223-AF55-A114-E91C-DB5B57BACCFB}"/>
              </a:ext>
            </a:extLst>
          </p:cNvPr>
          <p:cNvSpPr>
            <a:spLocks noGrp="1"/>
          </p:cNvSpPr>
          <p:nvPr>
            <p:ph type="sldNum" sz="quarter" idx="12"/>
          </p:nvPr>
        </p:nvSpPr>
        <p:spPr/>
        <p:txBody>
          <a:bodyPr/>
          <a:lstStyle/>
          <a:p>
            <a:fld id="{B9031157-80A4-49E9-843F-499A47D0C8CD}" type="slidenum">
              <a:rPr lang="es-ES" smtClean="0"/>
              <a:t>‹Nº›</a:t>
            </a:fld>
            <a:endParaRPr lang="es-ES"/>
          </a:p>
        </p:txBody>
      </p:sp>
    </p:spTree>
    <p:extLst>
      <p:ext uri="{BB962C8B-B14F-4D97-AF65-F5344CB8AC3E}">
        <p14:creationId xmlns:p14="http://schemas.microsoft.com/office/powerpoint/2010/main" val="2633822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2ED7C65-E888-0417-E3A8-E36789F978ED}"/>
              </a:ext>
            </a:extLst>
          </p:cNvPr>
          <p:cNvSpPr>
            <a:spLocks noGrp="1"/>
          </p:cNvSpPr>
          <p:nvPr>
            <p:ph type="title"/>
          </p:nvPr>
        </p:nvSpPr>
        <p:spPr>
          <a:xfrm>
            <a:off x="629841" y="365126"/>
            <a:ext cx="78867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4A8960B4-CC6F-1698-E3F8-655D6CC0EAED}"/>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16185E6F-057B-ACD2-7B3D-645DB3E1A8A1}"/>
              </a:ext>
            </a:extLst>
          </p:cNvPr>
          <p:cNvSpPr>
            <a:spLocks noGrp="1"/>
          </p:cNvSpPr>
          <p:nvPr>
            <p:ph sz="half" idx="2"/>
          </p:nvPr>
        </p:nvSpPr>
        <p:spPr>
          <a:xfrm>
            <a:off x="629842" y="2505075"/>
            <a:ext cx="3868340"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id="{08852F20-FB81-D456-4AC6-7985D9D7EF1B}"/>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4CA623AA-B9BD-AE68-F585-98C57BEDF0C4}"/>
              </a:ext>
            </a:extLst>
          </p:cNvPr>
          <p:cNvSpPr>
            <a:spLocks noGrp="1"/>
          </p:cNvSpPr>
          <p:nvPr>
            <p:ph sz="quarter" idx="4"/>
          </p:nvPr>
        </p:nvSpPr>
        <p:spPr>
          <a:xfrm>
            <a:off x="4629150" y="2505075"/>
            <a:ext cx="3887391"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id="{6845FF8C-8017-13FC-7384-E6A536105FFC}"/>
              </a:ext>
            </a:extLst>
          </p:cNvPr>
          <p:cNvSpPr>
            <a:spLocks noGrp="1"/>
          </p:cNvSpPr>
          <p:nvPr>
            <p:ph type="dt" sz="half" idx="10"/>
          </p:nvPr>
        </p:nvSpPr>
        <p:spPr/>
        <p:txBody>
          <a:bodyPr/>
          <a:lstStyle/>
          <a:p>
            <a:fld id="{081EF4C6-429A-4EA5-87EE-B7B586BDAA4E}" type="datetimeFigureOut">
              <a:rPr lang="es-ES" smtClean="0"/>
              <a:t>17/11/2025</a:t>
            </a:fld>
            <a:endParaRPr lang="es-ES"/>
          </a:p>
        </p:txBody>
      </p:sp>
      <p:sp>
        <p:nvSpPr>
          <p:cNvPr id="8" name="Marcador de pie de página 7">
            <a:extLst>
              <a:ext uri="{FF2B5EF4-FFF2-40B4-BE49-F238E27FC236}">
                <a16:creationId xmlns:a16="http://schemas.microsoft.com/office/drawing/2014/main" id="{311F0395-FD72-5EAB-E0B0-D827863F793D}"/>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B32C0B73-1574-AB7E-4A04-C734DCEFD10F}"/>
              </a:ext>
            </a:extLst>
          </p:cNvPr>
          <p:cNvSpPr>
            <a:spLocks noGrp="1"/>
          </p:cNvSpPr>
          <p:nvPr>
            <p:ph type="sldNum" sz="quarter" idx="12"/>
          </p:nvPr>
        </p:nvSpPr>
        <p:spPr/>
        <p:txBody>
          <a:bodyPr/>
          <a:lstStyle/>
          <a:p>
            <a:fld id="{B9031157-80A4-49E9-843F-499A47D0C8CD}" type="slidenum">
              <a:rPr lang="es-ES" smtClean="0"/>
              <a:t>‹Nº›</a:t>
            </a:fld>
            <a:endParaRPr lang="es-ES"/>
          </a:p>
        </p:txBody>
      </p:sp>
    </p:spTree>
    <p:extLst>
      <p:ext uri="{BB962C8B-B14F-4D97-AF65-F5344CB8AC3E}">
        <p14:creationId xmlns:p14="http://schemas.microsoft.com/office/powerpoint/2010/main" val="3716044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FD12B49-B853-48B0-142A-8E8FDDB73BCD}"/>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F2EB3A98-80CE-E12A-D5E4-E9B4FD1B79CE}"/>
              </a:ext>
            </a:extLst>
          </p:cNvPr>
          <p:cNvSpPr>
            <a:spLocks noGrp="1"/>
          </p:cNvSpPr>
          <p:nvPr>
            <p:ph type="dt" sz="half" idx="10"/>
          </p:nvPr>
        </p:nvSpPr>
        <p:spPr/>
        <p:txBody>
          <a:bodyPr/>
          <a:lstStyle/>
          <a:p>
            <a:fld id="{081EF4C6-429A-4EA5-87EE-B7B586BDAA4E}" type="datetimeFigureOut">
              <a:rPr lang="es-ES" smtClean="0"/>
              <a:t>17/11/2025</a:t>
            </a:fld>
            <a:endParaRPr lang="es-ES"/>
          </a:p>
        </p:txBody>
      </p:sp>
      <p:sp>
        <p:nvSpPr>
          <p:cNvPr id="4" name="Marcador de pie de página 3">
            <a:extLst>
              <a:ext uri="{FF2B5EF4-FFF2-40B4-BE49-F238E27FC236}">
                <a16:creationId xmlns:a16="http://schemas.microsoft.com/office/drawing/2014/main" id="{49249BBE-DD34-EB41-50E8-1F478817B1F6}"/>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1661A9EB-F663-134B-3A7E-C41469E0F30D}"/>
              </a:ext>
            </a:extLst>
          </p:cNvPr>
          <p:cNvSpPr>
            <a:spLocks noGrp="1"/>
          </p:cNvSpPr>
          <p:nvPr>
            <p:ph type="sldNum" sz="quarter" idx="12"/>
          </p:nvPr>
        </p:nvSpPr>
        <p:spPr/>
        <p:txBody>
          <a:bodyPr/>
          <a:lstStyle/>
          <a:p>
            <a:fld id="{B9031157-80A4-49E9-843F-499A47D0C8CD}" type="slidenum">
              <a:rPr lang="es-ES" smtClean="0"/>
              <a:t>‹Nº›</a:t>
            </a:fld>
            <a:endParaRPr lang="es-ES"/>
          </a:p>
        </p:txBody>
      </p:sp>
    </p:spTree>
    <p:extLst>
      <p:ext uri="{BB962C8B-B14F-4D97-AF65-F5344CB8AC3E}">
        <p14:creationId xmlns:p14="http://schemas.microsoft.com/office/powerpoint/2010/main" val="24692754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FBC6267A-5172-B376-60E4-B709DEAE8757}"/>
              </a:ext>
            </a:extLst>
          </p:cNvPr>
          <p:cNvSpPr>
            <a:spLocks noGrp="1"/>
          </p:cNvSpPr>
          <p:nvPr>
            <p:ph type="dt" sz="half" idx="10"/>
          </p:nvPr>
        </p:nvSpPr>
        <p:spPr/>
        <p:txBody>
          <a:bodyPr/>
          <a:lstStyle/>
          <a:p>
            <a:fld id="{081EF4C6-429A-4EA5-87EE-B7B586BDAA4E}" type="datetimeFigureOut">
              <a:rPr lang="es-ES" smtClean="0"/>
              <a:t>17/11/2025</a:t>
            </a:fld>
            <a:endParaRPr lang="es-ES"/>
          </a:p>
        </p:txBody>
      </p:sp>
      <p:sp>
        <p:nvSpPr>
          <p:cNvPr id="3" name="Marcador de pie de página 2">
            <a:extLst>
              <a:ext uri="{FF2B5EF4-FFF2-40B4-BE49-F238E27FC236}">
                <a16:creationId xmlns:a16="http://schemas.microsoft.com/office/drawing/2014/main" id="{73DCDD92-546C-D153-46EB-92318C51E4F2}"/>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53C8E82C-AF2F-DD23-0485-310BE19D9E75}"/>
              </a:ext>
            </a:extLst>
          </p:cNvPr>
          <p:cNvSpPr>
            <a:spLocks noGrp="1"/>
          </p:cNvSpPr>
          <p:nvPr>
            <p:ph type="sldNum" sz="quarter" idx="12"/>
          </p:nvPr>
        </p:nvSpPr>
        <p:spPr/>
        <p:txBody>
          <a:bodyPr/>
          <a:lstStyle/>
          <a:p>
            <a:fld id="{B9031157-80A4-49E9-843F-499A47D0C8CD}" type="slidenum">
              <a:rPr lang="es-ES" smtClean="0"/>
              <a:t>‹Nº›</a:t>
            </a:fld>
            <a:endParaRPr lang="es-ES"/>
          </a:p>
        </p:txBody>
      </p:sp>
    </p:spTree>
    <p:extLst>
      <p:ext uri="{BB962C8B-B14F-4D97-AF65-F5344CB8AC3E}">
        <p14:creationId xmlns:p14="http://schemas.microsoft.com/office/powerpoint/2010/main" val="718408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03855E4-EADA-7FF2-ADF2-600204A0870E}"/>
              </a:ext>
            </a:extLst>
          </p:cNvPr>
          <p:cNvSpPr>
            <a:spLocks noGrp="1"/>
          </p:cNvSpPr>
          <p:nvPr>
            <p:ph type="title"/>
          </p:nvPr>
        </p:nvSpPr>
        <p:spPr>
          <a:xfrm>
            <a:off x="629841" y="457200"/>
            <a:ext cx="2949178" cy="1600200"/>
          </a:xfrm>
        </p:spPr>
        <p:txBody>
          <a:bodyPr anchor="b"/>
          <a:lstStyle>
            <a:lvl1pPr>
              <a:defRPr sz="24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0EBFF69B-FDA8-C66B-034A-04848ADB22C8}"/>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id="{C539CFDF-2592-D227-AC3C-A02276F2945D}"/>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779AEBB3-EFFA-E895-37C5-10ED13463771}"/>
              </a:ext>
            </a:extLst>
          </p:cNvPr>
          <p:cNvSpPr>
            <a:spLocks noGrp="1"/>
          </p:cNvSpPr>
          <p:nvPr>
            <p:ph type="dt" sz="half" idx="10"/>
          </p:nvPr>
        </p:nvSpPr>
        <p:spPr/>
        <p:txBody>
          <a:bodyPr/>
          <a:lstStyle/>
          <a:p>
            <a:fld id="{081EF4C6-429A-4EA5-87EE-B7B586BDAA4E}" type="datetimeFigureOut">
              <a:rPr lang="es-ES" smtClean="0"/>
              <a:t>17/11/2025</a:t>
            </a:fld>
            <a:endParaRPr lang="es-ES"/>
          </a:p>
        </p:txBody>
      </p:sp>
      <p:sp>
        <p:nvSpPr>
          <p:cNvPr id="6" name="Marcador de pie de página 5">
            <a:extLst>
              <a:ext uri="{FF2B5EF4-FFF2-40B4-BE49-F238E27FC236}">
                <a16:creationId xmlns:a16="http://schemas.microsoft.com/office/drawing/2014/main" id="{73BFACA5-3343-5FAC-6AF1-18519C3FF561}"/>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9D62EAB1-C554-311E-F9A8-CED3079FC9C6}"/>
              </a:ext>
            </a:extLst>
          </p:cNvPr>
          <p:cNvSpPr>
            <a:spLocks noGrp="1"/>
          </p:cNvSpPr>
          <p:nvPr>
            <p:ph type="sldNum" sz="quarter" idx="12"/>
          </p:nvPr>
        </p:nvSpPr>
        <p:spPr/>
        <p:txBody>
          <a:bodyPr/>
          <a:lstStyle/>
          <a:p>
            <a:fld id="{B9031157-80A4-49E9-843F-499A47D0C8CD}" type="slidenum">
              <a:rPr lang="es-ES" smtClean="0"/>
              <a:t>‹Nº›</a:t>
            </a:fld>
            <a:endParaRPr lang="es-ES"/>
          </a:p>
        </p:txBody>
      </p:sp>
    </p:spTree>
    <p:extLst>
      <p:ext uri="{BB962C8B-B14F-4D97-AF65-F5344CB8AC3E}">
        <p14:creationId xmlns:p14="http://schemas.microsoft.com/office/powerpoint/2010/main" val="29511694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5280AE5-013C-D94A-96BC-3C6853BD40D6}"/>
              </a:ext>
            </a:extLst>
          </p:cNvPr>
          <p:cNvSpPr>
            <a:spLocks noGrp="1"/>
          </p:cNvSpPr>
          <p:nvPr>
            <p:ph type="title"/>
          </p:nvPr>
        </p:nvSpPr>
        <p:spPr>
          <a:xfrm>
            <a:off x="629841" y="457200"/>
            <a:ext cx="2949178" cy="1600200"/>
          </a:xfrm>
        </p:spPr>
        <p:txBody>
          <a:bodyPr anchor="b"/>
          <a:lstStyle>
            <a:lvl1pPr>
              <a:defRPr sz="24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26C8D8FE-E569-B315-8E62-1C48B43CFE12}"/>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s-ES"/>
          </a:p>
        </p:txBody>
      </p:sp>
      <p:sp>
        <p:nvSpPr>
          <p:cNvPr id="4" name="Marcador de texto 3">
            <a:extLst>
              <a:ext uri="{FF2B5EF4-FFF2-40B4-BE49-F238E27FC236}">
                <a16:creationId xmlns:a16="http://schemas.microsoft.com/office/drawing/2014/main" id="{F1BA7E27-323C-8D89-2540-5A25889ED70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B2C7E93A-8423-81FC-E0A9-CA9B8680F50F}"/>
              </a:ext>
            </a:extLst>
          </p:cNvPr>
          <p:cNvSpPr>
            <a:spLocks noGrp="1"/>
          </p:cNvSpPr>
          <p:nvPr>
            <p:ph type="dt" sz="half" idx="10"/>
          </p:nvPr>
        </p:nvSpPr>
        <p:spPr/>
        <p:txBody>
          <a:bodyPr/>
          <a:lstStyle/>
          <a:p>
            <a:fld id="{081EF4C6-429A-4EA5-87EE-B7B586BDAA4E}" type="datetimeFigureOut">
              <a:rPr lang="es-ES" smtClean="0"/>
              <a:t>17/11/2025</a:t>
            </a:fld>
            <a:endParaRPr lang="es-ES"/>
          </a:p>
        </p:txBody>
      </p:sp>
      <p:sp>
        <p:nvSpPr>
          <p:cNvPr id="6" name="Marcador de pie de página 5">
            <a:extLst>
              <a:ext uri="{FF2B5EF4-FFF2-40B4-BE49-F238E27FC236}">
                <a16:creationId xmlns:a16="http://schemas.microsoft.com/office/drawing/2014/main" id="{3A6A54F6-9188-7AE3-BFE3-F067C446F11D}"/>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0C16A8FF-261D-2F88-D47E-FBA9A883A705}"/>
              </a:ext>
            </a:extLst>
          </p:cNvPr>
          <p:cNvSpPr>
            <a:spLocks noGrp="1"/>
          </p:cNvSpPr>
          <p:nvPr>
            <p:ph type="sldNum" sz="quarter" idx="12"/>
          </p:nvPr>
        </p:nvSpPr>
        <p:spPr/>
        <p:txBody>
          <a:bodyPr/>
          <a:lstStyle/>
          <a:p>
            <a:fld id="{B9031157-80A4-49E9-843F-499A47D0C8CD}" type="slidenum">
              <a:rPr lang="es-ES" smtClean="0"/>
              <a:t>‹Nº›</a:t>
            </a:fld>
            <a:endParaRPr lang="es-ES"/>
          </a:p>
        </p:txBody>
      </p:sp>
    </p:spTree>
    <p:extLst>
      <p:ext uri="{BB962C8B-B14F-4D97-AF65-F5344CB8AC3E}">
        <p14:creationId xmlns:p14="http://schemas.microsoft.com/office/powerpoint/2010/main" val="25996428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alpha val="0"/>
              </a:schemeClr>
            </a:gs>
            <a:gs pos="89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FD46E62F-CB7B-52DA-9AA6-417BC4FC3FDF}"/>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3A42DCBC-4383-1BCC-C9E0-68446C61C56E}"/>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FC1BAC2D-D523-E5F0-3697-9B7347C3B28E}"/>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82000"/>
                  </a:schemeClr>
                </a:solidFill>
              </a:defRPr>
            </a:lvl1pPr>
          </a:lstStyle>
          <a:p>
            <a:fld id="{081EF4C6-429A-4EA5-87EE-B7B586BDAA4E}" type="datetimeFigureOut">
              <a:rPr lang="es-ES" smtClean="0"/>
              <a:t>17/11/2025</a:t>
            </a:fld>
            <a:endParaRPr lang="es-ES"/>
          </a:p>
        </p:txBody>
      </p:sp>
      <p:sp>
        <p:nvSpPr>
          <p:cNvPr id="5" name="Marcador de pie de página 4">
            <a:extLst>
              <a:ext uri="{FF2B5EF4-FFF2-40B4-BE49-F238E27FC236}">
                <a16:creationId xmlns:a16="http://schemas.microsoft.com/office/drawing/2014/main" id="{AE3AC9D8-78A5-166E-1DB9-3DBCEF7B4B05}"/>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s-ES"/>
          </a:p>
        </p:txBody>
      </p:sp>
      <p:sp>
        <p:nvSpPr>
          <p:cNvPr id="6" name="Marcador de número de diapositiva 5">
            <a:extLst>
              <a:ext uri="{FF2B5EF4-FFF2-40B4-BE49-F238E27FC236}">
                <a16:creationId xmlns:a16="http://schemas.microsoft.com/office/drawing/2014/main" id="{050A2831-F544-3C14-093E-673A0AADB112}"/>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82000"/>
                  </a:schemeClr>
                </a:solidFill>
              </a:defRPr>
            </a:lvl1pPr>
          </a:lstStyle>
          <a:p>
            <a:fld id="{B9031157-80A4-49E9-843F-499A47D0C8CD}" type="slidenum">
              <a:rPr lang="es-ES" smtClean="0"/>
              <a:t>‹Nº›</a:t>
            </a:fld>
            <a:endParaRPr lang="es-ES"/>
          </a:p>
        </p:txBody>
      </p:sp>
    </p:spTree>
    <p:extLst>
      <p:ext uri="{BB962C8B-B14F-4D97-AF65-F5344CB8AC3E}">
        <p14:creationId xmlns:p14="http://schemas.microsoft.com/office/powerpoint/2010/main" val="414706737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s-E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jcuarequenautiel.com/" TargetMode="Externa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cid:image001.png@01DC54DF.27584A10" TargetMode="Externa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hyperlink" Target="https://jcuarequenautiel.com/" TargetMode="Externa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cid:image001.png@01DC54DF.27584A10"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nayiber\Pictures\FONDO PARA DIAPOSITIVAS\3-w500-h375.jpg"/>
          <p:cNvPicPr>
            <a:picLocks noChangeAspect="1" noChangeArrowheads="1"/>
          </p:cNvPicPr>
          <p:nvPr/>
        </p:nvPicPr>
        <p:blipFill>
          <a:blip r:embed="rId2" cstate="print"/>
          <a:srcRect/>
          <a:stretch>
            <a:fillRect/>
          </a:stretch>
        </p:blipFill>
        <p:spPr bwMode="auto">
          <a:xfrm>
            <a:off x="0" y="0"/>
            <a:ext cx="9144000" cy="6858001"/>
          </a:xfrm>
          <a:prstGeom prst="rect">
            <a:avLst/>
          </a:prstGeom>
          <a:gradFill>
            <a:gsLst>
              <a:gs pos="10000">
                <a:schemeClr val="bg2">
                  <a:tint val="97000"/>
                  <a:hueMod val="92000"/>
                  <a:satMod val="169000"/>
                  <a:lumMod val="164000"/>
                </a:schemeClr>
              </a:gs>
              <a:gs pos="100000">
                <a:schemeClr val="bg2">
                  <a:shade val="96000"/>
                  <a:satMod val="120000"/>
                  <a:lumMod val="90000"/>
                </a:schemeClr>
              </a:gs>
            </a:gsLst>
            <a:lin ang="6120000" scaled="1"/>
          </a:gradFill>
        </p:spPr>
      </p:pic>
      <p:sp>
        <p:nvSpPr>
          <p:cNvPr id="2" name="1 Título"/>
          <p:cNvSpPr>
            <a:spLocks noGrp="1"/>
          </p:cNvSpPr>
          <p:nvPr>
            <p:ph type="ctrTitle"/>
          </p:nvPr>
        </p:nvSpPr>
        <p:spPr>
          <a:xfrm>
            <a:off x="685800" y="280538"/>
            <a:ext cx="7772400" cy="1924326"/>
          </a:xfrm>
        </p:spPr>
        <p:txBody>
          <a:bodyPr>
            <a:normAutofit fontScale="90000"/>
          </a:bodyPr>
          <a:lstStyle/>
          <a:p>
            <a:pPr algn="ctr"/>
            <a:br>
              <a:rPr lang="es-ES" b="1" dirty="0"/>
            </a:br>
            <a:r>
              <a:rPr lang="es-ES" b="1" dirty="0"/>
              <a:t>MASA DE AGUA SUBTERRÁNEA 080.133  </a:t>
            </a:r>
            <a:br>
              <a:rPr lang="es-ES" b="1" dirty="0"/>
            </a:br>
            <a:r>
              <a:rPr lang="es-ES" b="1" dirty="0"/>
              <a:t>REQUENA - UTIEL</a:t>
            </a:r>
          </a:p>
        </p:txBody>
      </p:sp>
      <p:sp>
        <p:nvSpPr>
          <p:cNvPr id="3" name="2 Subtítulo"/>
          <p:cNvSpPr>
            <a:spLocks noGrp="1"/>
          </p:cNvSpPr>
          <p:nvPr>
            <p:ph type="subTitle" idx="1"/>
          </p:nvPr>
        </p:nvSpPr>
        <p:spPr>
          <a:xfrm>
            <a:off x="1115616" y="2485402"/>
            <a:ext cx="6885384" cy="2772398"/>
          </a:xfrm>
        </p:spPr>
        <p:txBody>
          <a:bodyPr>
            <a:normAutofit/>
          </a:bodyPr>
          <a:lstStyle/>
          <a:p>
            <a:r>
              <a:rPr lang="es-ES" sz="2000" b="1" dirty="0"/>
              <a:t>JORNADA SOBRE LOS RETOS DE LA GESTIÓN DEL AGUA </a:t>
            </a:r>
          </a:p>
          <a:p>
            <a:r>
              <a:rPr lang="es-ES" sz="2000" b="1" dirty="0"/>
              <a:t>17 de noviembre de 2025</a:t>
            </a:r>
          </a:p>
        </p:txBody>
      </p:sp>
      <p:pic>
        <p:nvPicPr>
          <p:cNvPr id="4" name="Imagen 3">
            <a:hlinkClick r:id="rId3"/>
            <a:extLst>
              <a:ext uri="{FF2B5EF4-FFF2-40B4-BE49-F238E27FC236}">
                <a16:creationId xmlns:a16="http://schemas.microsoft.com/office/drawing/2014/main" id="{C97B05E2-17C2-D3E2-1B29-CA80C2455F44}"/>
              </a:ext>
            </a:extLst>
          </p:cNvPr>
          <p:cNvPicPr>
            <a:picLocks noChangeAspect="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2843808" y="3645024"/>
            <a:ext cx="3456384" cy="2651523"/>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106D19-72EA-79D9-A5B0-B9D804323F57}"/>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87794C58-4A3D-AC43-4AE5-33B6E895B093}"/>
              </a:ext>
            </a:extLst>
          </p:cNvPr>
          <p:cNvSpPr>
            <a:spLocks noGrp="1"/>
          </p:cNvSpPr>
          <p:nvPr>
            <p:ph type="title"/>
          </p:nvPr>
        </p:nvSpPr>
        <p:spPr>
          <a:xfrm>
            <a:off x="1403648" y="365127"/>
            <a:ext cx="7111702" cy="183554"/>
          </a:xfrm>
        </p:spPr>
        <p:txBody>
          <a:bodyPr>
            <a:normAutofit fontScale="90000"/>
          </a:bodyPr>
          <a:lstStyle/>
          <a:p>
            <a:pPr marL="171450" marR="0" lvl="0" indent="-171450" algn="just" defTabSz="685800" rtl="0" eaLnBrk="1" fontAlgn="auto" latinLnBrk="0" hangingPunct="1">
              <a:lnSpc>
                <a:spcPct val="90000"/>
              </a:lnSpc>
              <a:spcBef>
                <a:spcPts val="750"/>
              </a:spcBef>
              <a:spcAft>
                <a:spcPts val="0"/>
              </a:spcAft>
              <a:tabLst/>
              <a:defRPr/>
            </a:pPr>
            <a:br>
              <a:rPr kumimoji="0" lang="es-ES" sz="2800" b="1" i="0" u="none" strike="noStrike" kern="1200" cap="none" spc="0" normalizeH="0" baseline="0" noProof="0" dirty="0">
                <a:ln>
                  <a:noFill/>
                </a:ln>
                <a:solidFill>
                  <a:srgbClr val="FF0000"/>
                </a:solidFill>
                <a:effectLst/>
                <a:uLnTx/>
                <a:uFillTx/>
                <a:latin typeface="Aptos" panose="02110004020202020204"/>
                <a:ea typeface="+mn-ea"/>
                <a:cs typeface="+mn-cs"/>
              </a:rPr>
            </a:br>
            <a:endParaRPr lang="es-ES" dirty="0"/>
          </a:p>
        </p:txBody>
      </p:sp>
      <p:sp>
        <p:nvSpPr>
          <p:cNvPr id="3" name="Marcador de contenido 2">
            <a:extLst>
              <a:ext uri="{FF2B5EF4-FFF2-40B4-BE49-F238E27FC236}">
                <a16:creationId xmlns:a16="http://schemas.microsoft.com/office/drawing/2014/main" id="{8047078E-CC71-4F23-E7D3-22B9141E856A}"/>
              </a:ext>
            </a:extLst>
          </p:cNvPr>
          <p:cNvSpPr>
            <a:spLocks noGrp="1"/>
          </p:cNvSpPr>
          <p:nvPr>
            <p:ph idx="1"/>
          </p:nvPr>
        </p:nvSpPr>
        <p:spPr>
          <a:xfrm>
            <a:off x="628650" y="764704"/>
            <a:ext cx="7886700" cy="5832647"/>
          </a:xfrm>
        </p:spPr>
        <p:txBody>
          <a:bodyPr>
            <a:normAutofit/>
          </a:bodyPr>
          <a:lstStyle/>
          <a:p>
            <a:r>
              <a:rPr lang="es-ES" dirty="0"/>
              <a:t>En enero de 2016 se iniciaron los trabajos para realizar el primer PLAN DE EXPLOTACIÓN cuyo ámbito de aplicación es la masa de agua subterránea 080.133 Requena – Utiel y las masas de agua superficial asociadas, estando afectados todos los usuarios que utilizan recursos tanto para riego, como para abastecimiento urbano e industrial</a:t>
            </a:r>
          </a:p>
          <a:p>
            <a:pPr marL="0" indent="0">
              <a:buNone/>
            </a:pPr>
            <a:endParaRPr lang="es-ES" dirty="0"/>
          </a:p>
          <a:p>
            <a:r>
              <a:rPr lang="es-ES" sz="2400" dirty="0"/>
              <a:t>De acuerdo con lo indicado en el artículo 41.1 de la normativa del plan hidrológico, se requiere de la constitución de una Comunidad de Usuarios en la forma de una </a:t>
            </a:r>
            <a:r>
              <a:rPr lang="es-ES" sz="2400" b="1" dirty="0"/>
              <a:t>Junta Central de Usuarios de la masa de agua subterránea 080.133 Requena-Utiel </a:t>
            </a:r>
            <a:r>
              <a:rPr lang="es-ES" sz="2400" dirty="0"/>
              <a:t>y de las masas de agua superficial asociadas, que integre tanto a comunidades de regantes, usuarios de abastecimiento e industriales y particulares</a:t>
            </a:r>
          </a:p>
        </p:txBody>
      </p:sp>
    </p:spTree>
    <p:extLst>
      <p:ext uri="{BB962C8B-B14F-4D97-AF65-F5344CB8AC3E}">
        <p14:creationId xmlns:p14="http://schemas.microsoft.com/office/powerpoint/2010/main" val="38737437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B63A26-B55E-B908-394B-2F04489771A2}"/>
              </a:ext>
            </a:extLst>
          </p:cNvPr>
          <p:cNvSpPr>
            <a:spLocks noGrp="1"/>
          </p:cNvSpPr>
          <p:nvPr>
            <p:ph type="title"/>
          </p:nvPr>
        </p:nvSpPr>
        <p:spPr>
          <a:xfrm>
            <a:off x="628650" y="471408"/>
            <a:ext cx="7886700" cy="1325563"/>
          </a:xfrm>
        </p:spPr>
        <p:txBody>
          <a:bodyPr>
            <a:normAutofit fontScale="90000"/>
          </a:bodyPr>
          <a:lstStyle/>
          <a:p>
            <a:r>
              <a:rPr lang="es-ES" b="1" dirty="0">
                <a:solidFill>
                  <a:srgbClr val="FF0000"/>
                </a:solidFill>
              </a:rPr>
              <a:t>2) JUNTA CENTRAL DE USUARIOS DE LA M.A.S. REQUENA-UTIEL</a:t>
            </a:r>
            <a:r>
              <a:rPr lang="es-ES" dirty="0"/>
              <a:t>. </a:t>
            </a:r>
            <a:br>
              <a:rPr lang="es-ES" dirty="0"/>
            </a:br>
            <a:endParaRPr lang="es-ES" dirty="0"/>
          </a:p>
        </p:txBody>
      </p:sp>
      <p:sp>
        <p:nvSpPr>
          <p:cNvPr id="3" name="Marcador de contenido 2">
            <a:extLst>
              <a:ext uri="{FF2B5EF4-FFF2-40B4-BE49-F238E27FC236}">
                <a16:creationId xmlns:a16="http://schemas.microsoft.com/office/drawing/2014/main" id="{01BC4FB7-95B7-8F5F-AE70-2EFCE98B14D0}"/>
              </a:ext>
            </a:extLst>
          </p:cNvPr>
          <p:cNvSpPr>
            <a:spLocks noGrp="1"/>
          </p:cNvSpPr>
          <p:nvPr>
            <p:ph idx="1"/>
          </p:nvPr>
        </p:nvSpPr>
        <p:spPr>
          <a:xfrm>
            <a:off x="631658" y="1412776"/>
            <a:ext cx="7886700" cy="4351338"/>
          </a:xfrm>
        </p:spPr>
        <p:txBody>
          <a:bodyPr>
            <a:normAutofit fontScale="92500" lnSpcReduction="10000"/>
          </a:bodyPr>
          <a:lstStyle/>
          <a:p>
            <a:pPr marL="0" indent="0">
              <a:buNone/>
            </a:pPr>
            <a:r>
              <a:rPr lang="es-ES" b="1" dirty="0"/>
              <a:t>A) NORMATIVA APLICABLE</a:t>
            </a:r>
          </a:p>
          <a:p>
            <a:r>
              <a:rPr lang="es-ES" dirty="0"/>
              <a:t>ART. 81 del Texto Refundido de la Ley de Aguas, aprobado por Real Decreto Legislativo 1/2001, de 20 de julio </a:t>
            </a:r>
          </a:p>
          <a:p>
            <a:r>
              <a:rPr lang="es-ES" dirty="0"/>
              <a:t>Real Decreto 1/2016, de 8 de enero, por el que se aprueba el  Plan Hidrológico de la Demarcación Hidrográfica del Júcar para el periodo comprendido entre 2015 y 2021 (Anexo XI, art. 41)</a:t>
            </a:r>
          </a:p>
          <a:p>
            <a:r>
              <a:rPr lang="es-ES" dirty="0"/>
              <a:t>Plan de Explotación 2016. CAPÍTULO IX. Constitución de la Comunidad de Usuarios De acuerdo con lo indicado en el artículo 41.1 de la normativa del plan hidrológico, se requiere de la constitución de una Comunidad de Usuarios en la forma de una Junta Central de Usuarios de la masa de agua subterránea 080.133 Requena-Utiel y de las masas de agua superficial asociadas, que integre tanto a comunidades de regantes, usuarios de abastecimiento e industriales y particulares. 11 En el caso de que esta Junta Central no estuviera constituida en el momento de aprobación del presente Plan de Explotación, deberá constituirse en el plazo de 6 meses desde entonces.</a:t>
            </a:r>
          </a:p>
          <a:p>
            <a:endParaRPr lang="es-ES" dirty="0"/>
          </a:p>
          <a:p>
            <a:endParaRPr lang="es-ES" dirty="0"/>
          </a:p>
        </p:txBody>
      </p:sp>
    </p:spTree>
    <p:extLst>
      <p:ext uri="{BB962C8B-B14F-4D97-AF65-F5344CB8AC3E}">
        <p14:creationId xmlns:p14="http://schemas.microsoft.com/office/powerpoint/2010/main" val="23628227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3CA17F5-C830-34A9-D2A1-7B0D37785E51}"/>
              </a:ext>
            </a:extLst>
          </p:cNvPr>
          <p:cNvSpPr>
            <a:spLocks noGrp="1"/>
          </p:cNvSpPr>
          <p:nvPr>
            <p:ph type="title"/>
          </p:nvPr>
        </p:nvSpPr>
        <p:spPr>
          <a:xfrm flipV="1">
            <a:off x="1043608" y="319407"/>
            <a:ext cx="7471742" cy="45719"/>
          </a:xfrm>
        </p:spPr>
        <p:txBody>
          <a:bodyPr>
            <a:normAutofit fontScale="90000"/>
          </a:bodyPr>
          <a:lstStyle/>
          <a:p>
            <a:endParaRPr lang="es-ES" dirty="0"/>
          </a:p>
        </p:txBody>
      </p:sp>
      <p:sp>
        <p:nvSpPr>
          <p:cNvPr id="3" name="Marcador de contenido 2">
            <a:extLst>
              <a:ext uri="{FF2B5EF4-FFF2-40B4-BE49-F238E27FC236}">
                <a16:creationId xmlns:a16="http://schemas.microsoft.com/office/drawing/2014/main" id="{0A9C8374-E1FE-F410-3D92-7E7335AAB80A}"/>
              </a:ext>
            </a:extLst>
          </p:cNvPr>
          <p:cNvSpPr>
            <a:spLocks noGrp="1"/>
          </p:cNvSpPr>
          <p:nvPr>
            <p:ph idx="1"/>
          </p:nvPr>
        </p:nvSpPr>
        <p:spPr>
          <a:xfrm>
            <a:off x="395536" y="681038"/>
            <a:ext cx="8119814" cy="5495926"/>
          </a:xfrm>
        </p:spPr>
        <p:txBody>
          <a:bodyPr>
            <a:normAutofit lnSpcReduction="10000"/>
          </a:bodyPr>
          <a:lstStyle/>
          <a:p>
            <a:pPr marL="0" indent="0">
              <a:buNone/>
            </a:pPr>
            <a:r>
              <a:rPr lang="es-ES" b="1" dirty="0"/>
              <a:t>B) CONSTITUCIÓN</a:t>
            </a:r>
            <a:endParaRPr lang="es-ES" dirty="0"/>
          </a:p>
          <a:p>
            <a:r>
              <a:rPr lang="es-ES" dirty="0"/>
              <a:t>Por Resolución del Presidente de la CHJ de fecha 9 agosto de 2018 se declaró constituida la Junta Central de Usuarios de la masa de agua subterránea 080.133 Requena-Utiel, aprobándose sus Ordenanzas.</a:t>
            </a:r>
          </a:p>
          <a:p>
            <a:pPr marL="0" indent="0">
              <a:buNone/>
            </a:pPr>
            <a:endParaRPr lang="es-ES" dirty="0"/>
          </a:p>
          <a:p>
            <a:pPr marL="0" indent="0">
              <a:buNone/>
            </a:pPr>
            <a:r>
              <a:rPr lang="es-ES" b="1" dirty="0"/>
              <a:t>C) PERSONALIDAD JURIDICA </a:t>
            </a:r>
            <a:r>
              <a:rPr lang="es-ES" dirty="0"/>
              <a:t>Corporación de derecho público, adscrita a la Confederación Hidrográfica del Júcar</a:t>
            </a:r>
          </a:p>
          <a:p>
            <a:pPr marL="0" indent="0">
              <a:buNone/>
            </a:pPr>
            <a:endParaRPr lang="es-ES" b="1" dirty="0"/>
          </a:p>
          <a:p>
            <a:pPr marL="0" indent="0">
              <a:buNone/>
            </a:pPr>
            <a:r>
              <a:rPr lang="es-ES" b="1" dirty="0"/>
              <a:t>D) OBJETO </a:t>
            </a:r>
            <a:r>
              <a:rPr lang="es-ES" dirty="0"/>
              <a:t>Regulación del aprovechamiento de las aguas subterráneas o superficiales asociadas utilizadas para cualquier uso, de manera mas racional y tendente al mantenimiento de la MAS y a evitar la </a:t>
            </a:r>
            <a:r>
              <a:rPr lang="es-ES" dirty="0" err="1"/>
              <a:t>sobreexplotacion</a:t>
            </a:r>
            <a:r>
              <a:rPr lang="es-ES" dirty="0"/>
              <a:t> de los acuíferos de su ámbito territorial, así como la protección cualitativa de la aguas y la representación y defensa colectiva de los intereses de los integrantes</a:t>
            </a:r>
          </a:p>
          <a:p>
            <a:pPr marL="0" indent="0">
              <a:buNone/>
            </a:pPr>
            <a:endParaRPr lang="es-ES" dirty="0"/>
          </a:p>
          <a:p>
            <a:pPr marL="0" indent="0">
              <a:buNone/>
            </a:pPr>
            <a:r>
              <a:rPr lang="es-ES" b="1" dirty="0"/>
              <a:t>E) ORGANOS DE GOBIERNO</a:t>
            </a:r>
          </a:p>
          <a:p>
            <a:endParaRPr lang="es-ES" dirty="0"/>
          </a:p>
        </p:txBody>
      </p:sp>
    </p:spTree>
    <p:extLst>
      <p:ext uri="{BB962C8B-B14F-4D97-AF65-F5344CB8AC3E}">
        <p14:creationId xmlns:p14="http://schemas.microsoft.com/office/powerpoint/2010/main" val="13158031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B43CB35-2031-BAD5-3CD8-C8544E76719D}"/>
              </a:ext>
            </a:extLst>
          </p:cNvPr>
          <p:cNvSpPr>
            <a:spLocks noGrp="1"/>
          </p:cNvSpPr>
          <p:nvPr>
            <p:ph type="title"/>
          </p:nvPr>
        </p:nvSpPr>
        <p:spPr>
          <a:xfrm>
            <a:off x="584101" y="390041"/>
            <a:ext cx="7975798" cy="543594"/>
          </a:xfrm>
        </p:spPr>
        <p:txBody>
          <a:bodyPr>
            <a:normAutofit fontScale="90000"/>
          </a:bodyPr>
          <a:lstStyle/>
          <a:p>
            <a:r>
              <a:rPr lang="es-ES" b="1" dirty="0"/>
              <a:t>F) ACTUACIONES DE LA JCU</a:t>
            </a:r>
          </a:p>
        </p:txBody>
      </p:sp>
      <p:sp>
        <p:nvSpPr>
          <p:cNvPr id="3" name="Marcador de contenido 2">
            <a:extLst>
              <a:ext uri="{FF2B5EF4-FFF2-40B4-BE49-F238E27FC236}">
                <a16:creationId xmlns:a16="http://schemas.microsoft.com/office/drawing/2014/main" id="{B2BE97B7-78A7-5EAD-DFE5-99E8EFA8D8C1}"/>
              </a:ext>
            </a:extLst>
          </p:cNvPr>
          <p:cNvSpPr>
            <a:spLocks noGrp="1"/>
          </p:cNvSpPr>
          <p:nvPr>
            <p:ph idx="1"/>
          </p:nvPr>
        </p:nvSpPr>
        <p:spPr>
          <a:xfrm>
            <a:off x="539552" y="1124744"/>
            <a:ext cx="7975798" cy="5071418"/>
          </a:xfrm>
        </p:spPr>
        <p:txBody>
          <a:bodyPr>
            <a:normAutofit/>
          </a:bodyPr>
          <a:lstStyle/>
          <a:p>
            <a:r>
              <a:rPr lang="es-ES" dirty="0"/>
              <a:t>PARTICIPACIÓN EN EL PROCESO DE ELABORACIÓN DE LOS PLANES DE EXPLOTACIÓN Y EN PROCESO DE PLANIFICACIÓN HIDROLÓGICA </a:t>
            </a:r>
          </a:p>
          <a:p>
            <a:r>
              <a:rPr lang="es-ES" dirty="0"/>
              <a:t>ATENCIÓN A LOS USUARIOS</a:t>
            </a:r>
          </a:p>
          <a:p>
            <a:r>
              <a:rPr lang="es-ES" dirty="0"/>
              <a:t>ACTUALIZACION DEL CENSO DE USUARIOS</a:t>
            </a:r>
          </a:p>
          <a:p>
            <a:r>
              <a:rPr lang="es-ES" dirty="0"/>
              <a:t>DEFENSA DE LA MASA DE AGUA, RACIONALIZACIÓN DE LOS APROVECHAMIENTOS Y ECONOMÍA DEL RECURSO</a:t>
            </a:r>
          </a:p>
          <a:p>
            <a:r>
              <a:rPr lang="es-ES" dirty="0"/>
              <a:t>AYUDAS PERTE: CONTADORES. Con carácter previo, programa para mejorar los procedimientos para la entrega a la CHJ de los datos que afectan al control cuantitativo del recurso hídrico</a:t>
            </a:r>
          </a:p>
          <a:p>
            <a:r>
              <a:rPr lang="es-ES" dirty="0"/>
              <a:t>LABORES DE DIVULGACIÓN a nivel de usuarios e institucional, para conocimiento de la normativa, tanto actual como futura, en materia de gestión de las aguas y planificación hidrológica.</a:t>
            </a:r>
          </a:p>
        </p:txBody>
      </p:sp>
    </p:spTree>
    <p:extLst>
      <p:ext uri="{BB962C8B-B14F-4D97-AF65-F5344CB8AC3E}">
        <p14:creationId xmlns:p14="http://schemas.microsoft.com/office/powerpoint/2010/main" val="20410032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C3BF1D-FCC3-1DB5-90D2-51194AE98162}"/>
              </a:ext>
            </a:extLst>
          </p:cNvPr>
          <p:cNvSpPr>
            <a:spLocks noGrp="1"/>
          </p:cNvSpPr>
          <p:nvPr>
            <p:ph type="title"/>
          </p:nvPr>
        </p:nvSpPr>
        <p:spPr/>
        <p:txBody>
          <a:bodyPr>
            <a:normAutofit/>
          </a:bodyPr>
          <a:lstStyle/>
          <a:p>
            <a:br>
              <a:rPr lang="es-ES" b="1" dirty="0"/>
            </a:br>
            <a:endParaRPr lang="es-ES" dirty="0"/>
          </a:p>
        </p:txBody>
      </p:sp>
      <p:sp>
        <p:nvSpPr>
          <p:cNvPr id="3" name="Marcador de contenido 2">
            <a:extLst>
              <a:ext uri="{FF2B5EF4-FFF2-40B4-BE49-F238E27FC236}">
                <a16:creationId xmlns:a16="http://schemas.microsoft.com/office/drawing/2014/main" id="{A71A9DD1-F85D-915F-7BDF-DA4B206AAF69}"/>
              </a:ext>
            </a:extLst>
          </p:cNvPr>
          <p:cNvSpPr>
            <a:spLocks noGrp="1"/>
          </p:cNvSpPr>
          <p:nvPr>
            <p:ph idx="1"/>
          </p:nvPr>
        </p:nvSpPr>
        <p:spPr/>
        <p:txBody>
          <a:bodyPr/>
          <a:lstStyle/>
          <a:p>
            <a:r>
              <a:rPr lang="es-ES" b="1" dirty="0">
                <a:solidFill>
                  <a:srgbClr val="FF0000"/>
                </a:solidFill>
              </a:rPr>
              <a:t>3) LOS DISTINTOS PLANES DE EXPLOTACIÓN Y SU SEGUIMIENTO. PARTICIPACIÓN DE LA JUNTA CENTRAL</a:t>
            </a:r>
            <a:endParaRPr lang="es-ES" dirty="0"/>
          </a:p>
        </p:txBody>
      </p:sp>
    </p:spTree>
    <p:extLst>
      <p:ext uri="{BB962C8B-B14F-4D97-AF65-F5344CB8AC3E}">
        <p14:creationId xmlns:p14="http://schemas.microsoft.com/office/powerpoint/2010/main" val="32614152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992EE26-C009-A35B-C3F0-89E9B3084F71}"/>
              </a:ext>
            </a:extLst>
          </p:cNvPr>
          <p:cNvSpPr>
            <a:spLocks noGrp="1"/>
          </p:cNvSpPr>
          <p:nvPr>
            <p:ph type="title"/>
          </p:nvPr>
        </p:nvSpPr>
        <p:spPr/>
        <p:txBody>
          <a:bodyPr>
            <a:normAutofit fontScale="90000"/>
          </a:bodyPr>
          <a:lstStyle/>
          <a:p>
            <a:r>
              <a:rPr lang="es-ES" b="1" dirty="0">
                <a:solidFill>
                  <a:srgbClr val="FF0000"/>
                </a:solidFill>
              </a:rPr>
              <a:t>4) PLAN DE EXPLOTACIÓN 2025. SEGUIMIENTO. ESTADO ACTUAL Y EVOLUCIÓN</a:t>
            </a:r>
            <a:br>
              <a:rPr lang="es-ES" b="1" dirty="0"/>
            </a:br>
            <a:endParaRPr lang="es-ES" dirty="0"/>
          </a:p>
        </p:txBody>
      </p:sp>
      <p:sp>
        <p:nvSpPr>
          <p:cNvPr id="3" name="Marcador de contenido 2">
            <a:extLst>
              <a:ext uri="{FF2B5EF4-FFF2-40B4-BE49-F238E27FC236}">
                <a16:creationId xmlns:a16="http://schemas.microsoft.com/office/drawing/2014/main" id="{523EDBBA-308A-6FF8-9FF4-54DB676C6CD4}"/>
              </a:ext>
            </a:extLst>
          </p:cNvPr>
          <p:cNvSpPr>
            <a:spLocks noGrp="1"/>
          </p:cNvSpPr>
          <p:nvPr>
            <p:ph idx="1"/>
          </p:nvPr>
        </p:nvSpPr>
        <p:spPr>
          <a:xfrm>
            <a:off x="628650" y="1556792"/>
            <a:ext cx="7886700" cy="4351338"/>
          </a:xfrm>
        </p:spPr>
        <p:txBody>
          <a:bodyPr/>
          <a:lstStyle/>
          <a:p>
            <a:r>
              <a:rPr lang="es-ES" dirty="0"/>
              <a:t>Art. 21.D.5) del Plan Hidrológico de la Demarcación Hidrográfica del Júcar del ciclo 2022-2027, aprobado por el Real Decreto 35/2023: para realizar una explotación ordenada de la masa se deberá establecer un plan de explotación que garantice la consecución del buen estado de la masa de agua y la viabilidad futura de sus aprovechamientos</a:t>
            </a:r>
          </a:p>
          <a:p>
            <a:pPr marL="0" indent="0">
              <a:buNone/>
            </a:pPr>
            <a:endParaRPr lang="es-ES" dirty="0"/>
          </a:p>
          <a:p>
            <a:r>
              <a:rPr lang="es-ES" dirty="0"/>
              <a:t>Resolución de la Presidencia de la Confederación Hidrográfica del Júcar de 30 de septiembre de 2025 aprobó el Plan de Explotación de la masa de agua subterránea 080-133 Requena-Utiel, que entró en vigor el 1 de octubre de 2025</a:t>
            </a:r>
          </a:p>
          <a:p>
            <a:endParaRPr lang="es-ES" dirty="0"/>
          </a:p>
        </p:txBody>
      </p:sp>
    </p:spTree>
    <p:extLst>
      <p:ext uri="{BB962C8B-B14F-4D97-AF65-F5344CB8AC3E}">
        <p14:creationId xmlns:p14="http://schemas.microsoft.com/office/powerpoint/2010/main" val="23073574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72AA0554-8706-440D-A98A-2C164C97147B}"/>
              </a:ext>
            </a:extLst>
          </p:cNvPr>
          <p:cNvSpPr txBox="1"/>
          <p:nvPr/>
        </p:nvSpPr>
        <p:spPr>
          <a:xfrm>
            <a:off x="755576" y="764704"/>
            <a:ext cx="7704856" cy="6801862"/>
          </a:xfrm>
          <a:prstGeom prst="rect">
            <a:avLst/>
          </a:prstGeom>
          <a:noFill/>
        </p:spPr>
        <p:txBody>
          <a:bodyPr wrap="square">
            <a:spAutoFit/>
          </a:bodyPr>
          <a:lstStyle/>
          <a:p>
            <a:r>
              <a:rPr lang="es-ES" sz="2000" b="1" dirty="0"/>
              <a:t>CARACTERIZACIÓN DEL AÑO, A EFECTOS DE LAS CONCESIONES CON DOTACION VARIABLE</a:t>
            </a:r>
          </a:p>
          <a:p>
            <a:endParaRPr lang="es-ES" dirty="0"/>
          </a:p>
          <a:p>
            <a:r>
              <a:rPr lang="es-ES" dirty="0"/>
              <a:t>DOS MOMENTOS:</a:t>
            </a:r>
          </a:p>
          <a:p>
            <a:endParaRPr lang="es-ES" dirty="0"/>
          </a:p>
          <a:p>
            <a:pPr marL="285750" indent="-285750">
              <a:buFontTx/>
              <a:buChar char="-"/>
            </a:pPr>
            <a:r>
              <a:rPr lang="es-ES" b="1" dirty="0"/>
              <a:t>PRIMERA SEMANA DE MAYO: CARACTERIZACIÓN PRELIMINAR</a:t>
            </a:r>
            <a:r>
              <a:rPr lang="es-ES" dirty="0"/>
              <a:t> </a:t>
            </a:r>
          </a:p>
          <a:p>
            <a:r>
              <a:rPr lang="es-ES" dirty="0"/>
              <a:t>	En base a la pluviometría del periodo invernal (diciembre a marzo) y del mes de abril</a:t>
            </a:r>
          </a:p>
          <a:p>
            <a:pPr marL="285750" indent="-285750">
              <a:buFontTx/>
              <a:buChar char="-"/>
            </a:pPr>
            <a:endParaRPr lang="es-ES" dirty="0"/>
          </a:p>
          <a:p>
            <a:pPr marL="285750" indent="-285750">
              <a:buFontTx/>
              <a:buChar char="-"/>
            </a:pPr>
            <a:r>
              <a:rPr lang="es-ES" b="1" dirty="0"/>
              <a:t>PRIMERA SEMANA DE JULIO: CARACTERIZACION DEFINITIVA</a:t>
            </a:r>
          </a:p>
          <a:p>
            <a:pPr lvl="2"/>
            <a:r>
              <a:rPr lang="es-ES" dirty="0"/>
              <a:t>En base a la lluvia de mayo y junio</a:t>
            </a:r>
          </a:p>
          <a:p>
            <a:pPr lvl="2"/>
            <a:endParaRPr lang="es-ES" dirty="0"/>
          </a:p>
          <a:p>
            <a:pPr lvl="2"/>
            <a:r>
              <a:rPr lang="es-ES" dirty="0">
                <a:solidFill>
                  <a:srgbClr val="FF0000"/>
                </a:solidFill>
              </a:rPr>
              <a:t>AÑO SECO                 900 M3/HA/AÑO</a:t>
            </a:r>
          </a:p>
          <a:p>
            <a:pPr lvl="2"/>
            <a:r>
              <a:rPr lang="es-ES" dirty="0">
                <a:solidFill>
                  <a:srgbClr val="FF0000"/>
                </a:solidFill>
              </a:rPr>
              <a:t>AÑO NORMAL          600 M3/HA/AÑO</a:t>
            </a:r>
          </a:p>
          <a:p>
            <a:pPr lvl="2"/>
            <a:r>
              <a:rPr lang="es-ES" dirty="0">
                <a:solidFill>
                  <a:srgbClr val="FF0000"/>
                </a:solidFill>
              </a:rPr>
              <a:t>AÑO HÚMEDO         450 M3/HA/AÑO</a:t>
            </a:r>
          </a:p>
          <a:p>
            <a:pPr lvl="2"/>
            <a:endParaRPr lang="es-ES" dirty="0"/>
          </a:p>
          <a:p>
            <a:pPr lvl="2"/>
            <a:r>
              <a:rPr lang="es-ES" b="1" dirty="0"/>
              <a:t>PRUDENCIA !!! LA DOTACIÓN PRELIMINAR PUEDE MODIFICARSE EN JULIO</a:t>
            </a:r>
          </a:p>
          <a:p>
            <a:pPr lvl="2"/>
            <a:endParaRPr lang="es-ES" dirty="0"/>
          </a:p>
          <a:p>
            <a:pPr lvl="2"/>
            <a:endParaRPr lang="es-ES" dirty="0"/>
          </a:p>
          <a:p>
            <a:pPr lvl="2"/>
            <a:endParaRPr lang="es-ES" dirty="0"/>
          </a:p>
          <a:p>
            <a:pPr lvl="2"/>
            <a:endParaRPr lang="es-ES" dirty="0"/>
          </a:p>
          <a:p>
            <a:pPr lvl="2"/>
            <a:endParaRPr lang="es-ES" dirty="0"/>
          </a:p>
          <a:p>
            <a:pPr lvl="2"/>
            <a:endParaRPr lang="es-ES" dirty="0"/>
          </a:p>
        </p:txBody>
      </p:sp>
    </p:spTree>
    <p:extLst>
      <p:ext uri="{BB962C8B-B14F-4D97-AF65-F5344CB8AC3E}">
        <p14:creationId xmlns:p14="http://schemas.microsoft.com/office/powerpoint/2010/main" val="5946447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9DDFBBC-1CCE-0BA3-5111-8CC0BF635B18}"/>
              </a:ext>
            </a:extLst>
          </p:cNvPr>
          <p:cNvSpPr>
            <a:spLocks noGrp="1"/>
          </p:cNvSpPr>
          <p:nvPr>
            <p:ph type="title" idx="4294967295"/>
          </p:nvPr>
        </p:nvSpPr>
        <p:spPr>
          <a:xfrm>
            <a:off x="0" y="365125"/>
            <a:ext cx="7886700" cy="903635"/>
          </a:xfrm>
        </p:spPr>
        <p:txBody>
          <a:bodyPr>
            <a:normAutofit fontScale="90000"/>
          </a:bodyPr>
          <a:lstStyle/>
          <a:p>
            <a:r>
              <a:rPr lang="es-ES" b="1" dirty="0">
                <a:solidFill>
                  <a:srgbClr val="FF0000"/>
                </a:solidFill>
              </a:rPr>
              <a:t> 	</a:t>
            </a:r>
            <a:br>
              <a:rPr lang="es-ES" b="1" dirty="0">
                <a:solidFill>
                  <a:srgbClr val="FF0000"/>
                </a:solidFill>
              </a:rPr>
            </a:br>
            <a:r>
              <a:rPr lang="es-ES" b="1" dirty="0">
                <a:solidFill>
                  <a:srgbClr val="FF0000"/>
                </a:solidFill>
              </a:rPr>
              <a:t>	¿Cómo EVOLUCIONAR en la  	caracterización de los años?</a:t>
            </a:r>
            <a:br>
              <a:rPr lang="es-ES" b="1" dirty="0"/>
            </a:br>
            <a:endParaRPr lang="es-ES" dirty="0"/>
          </a:p>
        </p:txBody>
      </p:sp>
      <p:sp>
        <p:nvSpPr>
          <p:cNvPr id="5" name="CuadroTexto 4">
            <a:extLst>
              <a:ext uri="{FF2B5EF4-FFF2-40B4-BE49-F238E27FC236}">
                <a16:creationId xmlns:a16="http://schemas.microsoft.com/office/drawing/2014/main" id="{B17CB4C5-4FD7-59F2-B700-DAE8D6BF4394}"/>
              </a:ext>
            </a:extLst>
          </p:cNvPr>
          <p:cNvSpPr txBox="1"/>
          <p:nvPr/>
        </p:nvSpPr>
        <p:spPr>
          <a:xfrm>
            <a:off x="791580" y="1296816"/>
            <a:ext cx="7560840" cy="4801314"/>
          </a:xfrm>
          <a:prstGeom prst="rect">
            <a:avLst/>
          </a:prstGeom>
          <a:noFill/>
        </p:spPr>
        <p:txBody>
          <a:bodyPr wrap="square">
            <a:spAutoFit/>
          </a:bodyPr>
          <a:lstStyle/>
          <a:p>
            <a:pPr>
              <a:buNone/>
            </a:pPr>
            <a:r>
              <a:rPr lang="es-ES" dirty="0">
                <a:latin typeface="Aptos" panose="020B0004020202020204" pitchFamily="34" charset="0"/>
                <a:ea typeface="Times New Roman" panose="02020603050405020304" pitchFamily="18" charset="0"/>
                <a:cs typeface="Aptos" panose="020B0004020202020204" pitchFamily="34" charset="0"/>
              </a:rPr>
              <a:t>Dentro de la colaboración y participación de la Junta Central en la revisión de los Planes de Explotación, se están buscando metodologías que permitan afinar cada vez más en la caracterización de los años a los efectos de la variación de la dotación.</a:t>
            </a:r>
          </a:p>
          <a:p>
            <a:pPr>
              <a:buNone/>
            </a:pPr>
            <a:endParaRPr lang="es-ES" dirty="0">
              <a:effectLst/>
              <a:latin typeface="Aptos" panose="020B0004020202020204" pitchFamily="34" charset="0"/>
              <a:ea typeface="Times New Roman" panose="02020603050405020304" pitchFamily="18" charset="0"/>
              <a:cs typeface="Aptos" panose="020B0004020202020204" pitchFamily="34" charset="0"/>
            </a:endParaRPr>
          </a:p>
          <a:p>
            <a:pPr>
              <a:buNone/>
            </a:pPr>
            <a:r>
              <a:rPr lang="es-ES" dirty="0">
                <a:latin typeface="Aptos" panose="020B0004020202020204" pitchFamily="34" charset="0"/>
                <a:ea typeface="Times New Roman" panose="02020603050405020304" pitchFamily="18" charset="0"/>
                <a:cs typeface="Aptos" panose="020B0004020202020204" pitchFamily="34" charset="0"/>
              </a:rPr>
              <a:t>Para ello, se continuará profundizando y verificando la </a:t>
            </a:r>
            <a:r>
              <a:rPr lang="es-ES" dirty="0">
                <a:effectLst/>
                <a:latin typeface="Aptos" panose="020B0004020202020204" pitchFamily="34" charset="0"/>
                <a:ea typeface="Times New Roman" panose="02020603050405020304" pitchFamily="18" charset="0"/>
                <a:cs typeface="Aptos" panose="020B0004020202020204" pitchFamily="34" charset="0"/>
              </a:rPr>
              <a:t>idoneidad de las fechas que ahora determinan la dotación bruta anual, sobre todo por lo cambiante del clima</a:t>
            </a:r>
          </a:p>
          <a:p>
            <a:pPr>
              <a:buNone/>
            </a:pPr>
            <a:endParaRPr lang="es-ES" dirty="0">
              <a:effectLst/>
              <a:latin typeface="Aptos" panose="020B0004020202020204" pitchFamily="34" charset="0"/>
              <a:ea typeface="Aptos" panose="020B0004020202020204" pitchFamily="34" charset="0"/>
              <a:cs typeface="Aptos" panose="020B0004020202020204" pitchFamily="34" charset="0"/>
            </a:endParaRPr>
          </a:p>
          <a:p>
            <a:pPr>
              <a:buNone/>
            </a:pPr>
            <a:r>
              <a:rPr lang="es-ES" dirty="0">
                <a:latin typeface="Aptos" panose="020B0004020202020204" pitchFamily="34" charset="0"/>
                <a:ea typeface="Times New Roman" panose="02020603050405020304" pitchFamily="18" charset="0"/>
                <a:cs typeface="Aptos" panose="020B0004020202020204" pitchFamily="34" charset="0"/>
              </a:rPr>
              <a:t>Se está estudiando la posibilidad de proponer un </a:t>
            </a:r>
            <a:r>
              <a:rPr lang="es-ES" dirty="0">
                <a:effectLst/>
                <a:latin typeface="Aptos" panose="020B0004020202020204" pitchFamily="34" charset="0"/>
                <a:ea typeface="Times New Roman" panose="02020603050405020304" pitchFamily="18" charset="0"/>
                <a:cs typeface="Aptos" panose="020B0004020202020204" pitchFamily="34" charset="0"/>
              </a:rPr>
              <a:t>sistema de </a:t>
            </a:r>
            <a:r>
              <a:rPr lang="es-ES" i="1" dirty="0">
                <a:effectLst/>
                <a:latin typeface="Aptos" panose="020B0004020202020204" pitchFamily="34" charset="0"/>
                <a:ea typeface="Times New Roman" panose="02020603050405020304" pitchFamily="18" charset="0"/>
                <a:cs typeface="Aptos" panose="020B0004020202020204" pitchFamily="34" charset="0"/>
              </a:rPr>
              <a:t>bonus</a:t>
            </a:r>
            <a:r>
              <a:rPr lang="es-ES" dirty="0">
                <a:effectLst/>
                <a:latin typeface="Aptos" panose="020B0004020202020204" pitchFamily="34" charset="0"/>
                <a:ea typeface="Times New Roman" panose="02020603050405020304" pitchFamily="18" charset="0"/>
                <a:cs typeface="Aptos" panose="020B0004020202020204" pitchFamily="34" charset="0"/>
              </a:rPr>
              <a:t> en el que se permita a la agricultor </a:t>
            </a:r>
            <a:r>
              <a:rPr lang="es-ES" i="1" dirty="0">
                <a:effectLst/>
                <a:latin typeface="Aptos" panose="020B0004020202020204" pitchFamily="34" charset="0"/>
                <a:ea typeface="Times New Roman" panose="02020603050405020304" pitchFamily="18" charset="0"/>
                <a:cs typeface="Aptos" panose="020B0004020202020204" pitchFamily="34" charset="0"/>
              </a:rPr>
              <a:t>ahorrar </a:t>
            </a:r>
            <a:r>
              <a:rPr lang="es-ES" dirty="0">
                <a:effectLst/>
                <a:latin typeface="Aptos" panose="020B0004020202020204" pitchFamily="34" charset="0"/>
                <a:ea typeface="Times New Roman" panose="02020603050405020304" pitchFamily="18" charset="0"/>
                <a:cs typeface="Aptos" panose="020B0004020202020204" pitchFamily="34" charset="0"/>
              </a:rPr>
              <a:t>agua durante un periodo, de manera que pueda ser utilizada en años de graves sequías</a:t>
            </a:r>
          </a:p>
          <a:p>
            <a:pPr>
              <a:buNone/>
            </a:pPr>
            <a:endParaRPr lang="es-ES" dirty="0">
              <a:effectLst/>
              <a:latin typeface="Aptos" panose="020B0004020202020204" pitchFamily="34" charset="0"/>
              <a:ea typeface="Aptos" panose="020B0004020202020204" pitchFamily="34" charset="0"/>
              <a:cs typeface="Aptos" panose="020B0004020202020204" pitchFamily="34" charset="0"/>
            </a:endParaRPr>
          </a:p>
          <a:p>
            <a:pPr>
              <a:buNone/>
            </a:pPr>
            <a:r>
              <a:rPr lang="es-ES" dirty="0">
                <a:effectLst/>
                <a:latin typeface="Aptos" panose="020B0004020202020204" pitchFamily="34" charset="0"/>
                <a:ea typeface="Times New Roman" panose="02020603050405020304" pitchFamily="18" charset="0"/>
                <a:cs typeface="Aptos" panose="020B0004020202020204" pitchFamily="34" charset="0"/>
              </a:rPr>
              <a:t>Posibilidad  de introducir otras variables, tales como condiciones edafológicas del terreno, mediciones mas precisas de acuerdo con las distintas agro estaciones meteorológicas que YA existen ahora y las que en breve se instalarán con las ayudas PERTE, etc.</a:t>
            </a:r>
            <a:endParaRPr lang="es-ES" dirty="0">
              <a:effectLst/>
              <a:latin typeface="Aptos" panose="020B0004020202020204" pitchFamily="34" charset="0"/>
              <a:ea typeface="Aptos" panose="020B0004020202020204" pitchFamily="34" charset="0"/>
              <a:cs typeface="Aptos" panose="020B0004020202020204" pitchFamily="34" charset="0"/>
            </a:endParaRPr>
          </a:p>
        </p:txBody>
      </p:sp>
    </p:spTree>
    <p:extLst>
      <p:ext uri="{BB962C8B-B14F-4D97-AF65-F5344CB8AC3E}">
        <p14:creationId xmlns:p14="http://schemas.microsoft.com/office/powerpoint/2010/main" val="21568777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D0EF63-1BDE-048F-4C9B-579EC9724BAC}"/>
            </a:ext>
          </a:extLst>
        </p:cNvPr>
        <p:cNvGrpSpPr/>
        <p:nvPr/>
      </p:nvGrpSpPr>
      <p:grpSpPr>
        <a:xfrm>
          <a:off x="0" y="0"/>
          <a:ext cx="0" cy="0"/>
          <a:chOff x="0" y="0"/>
          <a:chExt cx="0" cy="0"/>
        </a:xfrm>
      </p:grpSpPr>
      <p:pic>
        <p:nvPicPr>
          <p:cNvPr id="1027" name="Picture 3" descr="C:\Users\nayiber\Pictures\FONDO PARA DIAPOSITIVAS\3-w500-h375.jpg">
            <a:extLst>
              <a:ext uri="{FF2B5EF4-FFF2-40B4-BE49-F238E27FC236}">
                <a16:creationId xmlns:a16="http://schemas.microsoft.com/office/drawing/2014/main" id="{37BCBF7A-36BC-4FD5-757F-F5ACD7F4D25D}"/>
              </a:ext>
            </a:extLst>
          </p:cNvPr>
          <p:cNvPicPr>
            <a:picLocks noChangeAspect="1" noChangeArrowheads="1"/>
          </p:cNvPicPr>
          <p:nvPr/>
        </p:nvPicPr>
        <p:blipFill>
          <a:blip r:embed="rId2" cstate="print"/>
          <a:srcRect/>
          <a:stretch>
            <a:fillRect/>
          </a:stretch>
        </p:blipFill>
        <p:spPr bwMode="auto">
          <a:xfrm>
            <a:off x="0" y="0"/>
            <a:ext cx="9144000" cy="6858001"/>
          </a:xfrm>
          <a:prstGeom prst="rect">
            <a:avLst/>
          </a:prstGeom>
          <a:gradFill>
            <a:gsLst>
              <a:gs pos="10000">
                <a:schemeClr val="bg2">
                  <a:tint val="97000"/>
                  <a:hueMod val="92000"/>
                  <a:satMod val="169000"/>
                  <a:lumMod val="164000"/>
                </a:schemeClr>
              </a:gs>
              <a:gs pos="100000">
                <a:schemeClr val="bg2">
                  <a:shade val="96000"/>
                  <a:satMod val="120000"/>
                  <a:lumMod val="90000"/>
                </a:schemeClr>
              </a:gs>
            </a:gsLst>
            <a:lin ang="6120000" scaled="1"/>
          </a:gradFill>
        </p:spPr>
      </p:pic>
      <p:sp>
        <p:nvSpPr>
          <p:cNvPr id="2" name="1 Título">
            <a:extLst>
              <a:ext uri="{FF2B5EF4-FFF2-40B4-BE49-F238E27FC236}">
                <a16:creationId xmlns:a16="http://schemas.microsoft.com/office/drawing/2014/main" id="{A9EDD6EF-D7C3-0669-A139-235DF300F633}"/>
              </a:ext>
            </a:extLst>
          </p:cNvPr>
          <p:cNvSpPr>
            <a:spLocks noGrp="1"/>
          </p:cNvSpPr>
          <p:nvPr>
            <p:ph type="ctrTitle"/>
          </p:nvPr>
        </p:nvSpPr>
        <p:spPr>
          <a:xfrm>
            <a:off x="685800" y="280538"/>
            <a:ext cx="7772400" cy="1924326"/>
          </a:xfrm>
        </p:spPr>
        <p:txBody>
          <a:bodyPr>
            <a:normAutofit fontScale="90000"/>
          </a:bodyPr>
          <a:lstStyle/>
          <a:p>
            <a:pPr algn="ctr"/>
            <a:br>
              <a:rPr lang="es-ES" b="1" dirty="0"/>
            </a:br>
            <a:r>
              <a:rPr lang="es-ES" sz="4000" b="1" dirty="0"/>
              <a:t>MUCHAS GRACIAS POR SU ATENCIÓN</a:t>
            </a:r>
            <a:br>
              <a:rPr lang="es-ES" sz="4000" b="1" dirty="0"/>
            </a:br>
            <a:br>
              <a:rPr lang="es-ES" sz="4000" b="1" dirty="0"/>
            </a:br>
            <a:endParaRPr lang="es-ES" sz="4000" b="1" dirty="0"/>
          </a:p>
        </p:txBody>
      </p:sp>
      <p:sp>
        <p:nvSpPr>
          <p:cNvPr id="3" name="2 Subtítulo">
            <a:extLst>
              <a:ext uri="{FF2B5EF4-FFF2-40B4-BE49-F238E27FC236}">
                <a16:creationId xmlns:a16="http://schemas.microsoft.com/office/drawing/2014/main" id="{49D4AD54-CE86-BD25-E2BF-C0A80CC2E371}"/>
              </a:ext>
            </a:extLst>
          </p:cNvPr>
          <p:cNvSpPr>
            <a:spLocks noGrp="1"/>
          </p:cNvSpPr>
          <p:nvPr>
            <p:ph type="subTitle" idx="1"/>
          </p:nvPr>
        </p:nvSpPr>
        <p:spPr>
          <a:xfrm>
            <a:off x="1143000" y="4797152"/>
            <a:ext cx="6858000" cy="460648"/>
          </a:xfrm>
        </p:spPr>
        <p:txBody>
          <a:bodyPr/>
          <a:lstStyle/>
          <a:p>
            <a:r>
              <a:rPr lang="es-ES" dirty="0"/>
              <a:t>Utiel, 17 de noviembre de 2025</a:t>
            </a:r>
          </a:p>
        </p:txBody>
      </p:sp>
      <p:pic>
        <p:nvPicPr>
          <p:cNvPr id="4" name="Imagen 3">
            <a:hlinkClick r:id="rId3"/>
            <a:extLst>
              <a:ext uri="{FF2B5EF4-FFF2-40B4-BE49-F238E27FC236}">
                <a16:creationId xmlns:a16="http://schemas.microsoft.com/office/drawing/2014/main" id="{E8391DFB-8B91-C2CA-4375-86376EEA0EA4}"/>
              </a:ext>
            </a:extLst>
          </p:cNvPr>
          <p:cNvPicPr>
            <a:picLocks noChangeAspect="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2843808" y="1679203"/>
            <a:ext cx="3456384" cy="2651523"/>
          </a:xfrm>
          <a:prstGeom prst="rect">
            <a:avLst/>
          </a:prstGeom>
          <a:noFill/>
          <a:ln>
            <a:noFill/>
          </a:ln>
        </p:spPr>
      </p:pic>
    </p:spTree>
    <p:extLst>
      <p:ext uri="{BB962C8B-B14F-4D97-AF65-F5344CB8AC3E}">
        <p14:creationId xmlns:p14="http://schemas.microsoft.com/office/powerpoint/2010/main" val="839010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0F631DD4-854A-A34C-AF2C-70F65B74E2DE}"/>
              </a:ext>
            </a:extLst>
          </p:cNvPr>
          <p:cNvSpPr>
            <a:spLocks noGrp="1"/>
          </p:cNvSpPr>
          <p:nvPr>
            <p:ph type="title"/>
          </p:nvPr>
        </p:nvSpPr>
        <p:spPr>
          <a:xfrm>
            <a:off x="628650" y="365127"/>
            <a:ext cx="7886700" cy="975642"/>
          </a:xfrm>
        </p:spPr>
        <p:txBody>
          <a:bodyPr>
            <a:normAutofit fontScale="90000"/>
          </a:bodyPr>
          <a:lstStyle/>
          <a:p>
            <a:r>
              <a:rPr lang="es-ES" b="1" dirty="0">
                <a:solidFill>
                  <a:srgbClr val="FF0000"/>
                </a:solidFill>
              </a:rPr>
              <a:t>CONTENIDO</a:t>
            </a:r>
            <a:r>
              <a:rPr lang="es-ES" dirty="0">
                <a:solidFill>
                  <a:srgbClr val="FF0000"/>
                </a:solidFill>
              </a:rPr>
              <a:t> </a:t>
            </a:r>
            <a:br>
              <a:rPr lang="es-ES" dirty="0">
                <a:solidFill>
                  <a:srgbClr val="FF0000"/>
                </a:solidFill>
              </a:rPr>
            </a:br>
            <a:endParaRPr lang="es-ES" dirty="0">
              <a:solidFill>
                <a:srgbClr val="FF0000"/>
              </a:solidFill>
            </a:endParaRPr>
          </a:p>
        </p:txBody>
      </p:sp>
      <p:sp>
        <p:nvSpPr>
          <p:cNvPr id="5" name="Marcador de contenido 4">
            <a:extLst>
              <a:ext uri="{FF2B5EF4-FFF2-40B4-BE49-F238E27FC236}">
                <a16:creationId xmlns:a16="http://schemas.microsoft.com/office/drawing/2014/main" id="{6A3A146B-852E-D56F-D6A7-B543C258D05B}"/>
              </a:ext>
            </a:extLst>
          </p:cNvPr>
          <p:cNvSpPr>
            <a:spLocks noGrp="1"/>
          </p:cNvSpPr>
          <p:nvPr>
            <p:ph idx="1"/>
          </p:nvPr>
        </p:nvSpPr>
        <p:spPr>
          <a:xfrm>
            <a:off x="548097" y="1268760"/>
            <a:ext cx="8047806" cy="4836194"/>
          </a:xfrm>
        </p:spPr>
        <p:txBody>
          <a:bodyPr>
            <a:normAutofit/>
          </a:bodyPr>
          <a:lstStyle/>
          <a:p>
            <a:r>
              <a:rPr lang="es-ES" sz="2400" b="1" dirty="0"/>
              <a:t>1) INTRODUCCIÓN</a:t>
            </a:r>
          </a:p>
          <a:p>
            <a:pPr lvl="1"/>
            <a:r>
              <a:rPr lang="es-ES" sz="2100" b="1" dirty="0"/>
              <a:t>1.1. CARACTERIZACION DE LA MASA DE AGUA SUBTERRÁNEA 080.133 REQUENA-UTIEL</a:t>
            </a:r>
          </a:p>
          <a:p>
            <a:pPr lvl="1"/>
            <a:r>
              <a:rPr lang="es-ES" sz="2100" b="1" dirty="0"/>
              <a:t>1.2. NORMATIVA APLICABLE</a:t>
            </a:r>
          </a:p>
          <a:p>
            <a:pPr marL="0" indent="0">
              <a:buNone/>
            </a:pPr>
            <a:endParaRPr lang="es-ES" sz="2400" b="1" dirty="0"/>
          </a:p>
          <a:p>
            <a:r>
              <a:rPr lang="es-ES" sz="2400" b="1" dirty="0"/>
              <a:t>2) JUNTA CENTRAL DE USUARIOS DE LA M.A.S. REQUENA-UTIEL. </a:t>
            </a:r>
          </a:p>
          <a:p>
            <a:endParaRPr lang="es-ES" sz="2400" b="1" dirty="0"/>
          </a:p>
          <a:p>
            <a:r>
              <a:rPr lang="es-ES" sz="2400" b="1" dirty="0"/>
              <a:t>3) LOS DISTINTOS PLANES DE EXPLOTACIÓN. COMPARACIÓN, CAMBIOS Y MEJORAS</a:t>
            </a:r>
          </a:p>
          <a:p>
            <a:endParaRPr lang="es-ES" sz="2400" b="1" dirty="0"/>
          </a:p>
          <a:p>
            <a:r>
              <a:rPr lang="es-ES" sz="2400" b="1" dirty="0"/>
              <a:t>4) PLAN DE EXPLOTACIÓN 2025. SEGUIMIENTO. </a:t>
            </a:r>
          </a:p>
          <a:p>
            <a:pPr marL="0" indent="0">
              <a:buNone/>
            </a:pPr>
            <a:endParaRPr lang="es-ES" sz="2400" b="1" dirty="0"/>
          </a:p>
          <a:p>
            <a:pPr marL="0" indent="0">
              <a:buNone/>
            </a:pPr>
            <a:endParaRPr lang="es-ES" sz="2400" b="1" dirty="0"/>
          </a:p>
          <a:p>
            <a:pPr marL="0" indent="0">
              <a:buNone/>
            </a:pPr>
            <a:endParaRPr lang="es-ES" sz="2400" b="1" dirty="0"/>
          </a:p>
          <a:p>
            <a:endParaRPr lang="es-ES" b="1" dirty="0"/>
          </a:p>
          <a:p>
            <a:endParaRPr lang="es-ES" dirty="0"/>
          </a:p>
        </p:txBody>
      </p:sp>
    </p:spTree>
    <p:extLst>
      <p:ext uri="{BB962C8B-B14F-4D97-AF65-F5344CB8AC3E}">
        <p14:creationId xmlns:p14="http://schemas.microsoft.com/office/powerpoint/2010/main" val="29252463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AFE865E-0A3F-CB5F-2856-6FB999C7615E}"/>
              </a:ext>
            </a:extLst>
          </p:cNvPr>
          <p:cNvSpPr>
            <a:spLocks noGrp="1"/>
          </p:cNvSpPr>
          <p:nvPr>
            <p:ph type="title"/>
          </p:nvPr>
        </p:nvSpPr>
        <p:spPr>
          <a:xfrm>
            <a:off x="628650" y="365127"/>
            <a:ext cx="7886700" cy="831626"/>
          </a:xfrm>
        </p:spPr>
        <p:txBody>
          <a:bodyPr>
            <a:normAutofit fontScale="90000"/>
          </a:bodyPr>
          <a:lstStyle/>
          <a:p>
            <a:pPr marL="171450" marR="0" lvl="0" indent="-171450" defTabSz="685800" rtl="0" eaLnBrk="1" fontAlgn="auto" latinLnBrk="0" hangingPunct="1">
              <a:lnSpc>
                <a:spcPct val="90000"/>
              </a:lnSpc>
              <a:spcBef>
                <a:spcPts val="750"/>
              </a:spcBef>
              <a:spcAft>
                <a:spcPts val="0"/>
              </a:spcAft>
              <a:tabLst/>
              <a:defRPr/>
            </a:pPr>
            <a:br>
              <a:rPr kumimoji="0" lang="es-ES" sz="2800" b="1" i="0" u="none" strike="noStrike" kern="1200" cap="none" spc="0" normalizeH="0" baseline="0" noProof="0" dirty="0">
                <a:ln>
                  <a:noFill/>
                </a:ln>
                <a:solidFill>
                  <a:srgbClr val="FF0000"/>
                </a:solidFill>
                <a:effectLst/>
                <a:uLnTx/>
                <a:uFillTx/>
                <a:latin typeface="Aptos" panose="02110004020202020204"/>
                <a:ea typeface="+mn-ea"/>
                <a:cs typeface="+mn-cs"/>
              </a:rPr>
            </a:br>
            <a:r>
              <a:rPr kumimoji="0" lang="es-ES" sz="3100" b="1" i="0" u="none" strike="noStrike" kern="1200" cap="none" spc="0" normalizeH="0" baseline="0" noProof="0" dirty="0">
                <a:ln>
                  <a:noFill/>
                </a:ln>
                <a:solidFill>
                  <a:srgbClr val="FF0000"/>
                </a:solidFill>
                <a:effectLst/>
                <a:uLnTx/>
                <a:uFillTx/>
                <a:latin typeface="Aptos" panose="02110004020202020204"/>
                <a:ea typeface="+mn-ea"/>
                <a:cs typeface="+mn-cs"/>
              </a:rPr>
              <a:t>1.- INTRODUCCIÓN</a:t>
            </a:r>
            <a:br>
              <a:rPr kumimoji="0" lang="es-ES" sz="3100" b="1" i="0" u="none" strike="noStrike" kern="1200" cap="none" spc="0" normalizeH="0" baseline="0" noProof="0" dirty="0">
                <a:ln>
                  <a:noFill/>
                </a:ln>
                <a:solidFill>
                  <a:srgbClr val="FF0000"/>
                </a:solidFill>
                <a:effectLst/>
                <a:uLnTx/>
                <a:uFillTx/>
                <a:latin typeface="Aptos" panose="02110004020202020204"/>
                <a:ea typeface="+mn-ea"/>
                <a:cs typeface="+mn-cs"/>
              </a:rPr>
            </a:br>
            <a:br>
              <a:rPr kumimoji="0" lang="es-ES" sz="2100" b="1" i="0" u="none" strike="noStrike" kern="1200" cap="none" spc="0" normalizeH="0" baseline="0" noProof="0" dirty="0">
                <a:ln>
                  <a:noFill/>
                </a:ln>
                <a:solidFill>
                  <a:prstClr val="black"/>
                </a:solidFill>
                <a:effectLst/>
                <a:uLnTx/>
                <a:uFillTx/>
                <a:latin typeface="Aptos" panose="02110004020202020204"/>
                <a:ea typeface="+mn-ea"/>
                <a:cs typeface="+mn-cs"/>
              </a:rPr>
            </a:br>
            <a:endParaRPr lang="es-ES" dirty="0"/>
          </a:p>
        </p:txBody>
      </p:sp>
      <p:sp>
        <p:nvSpPr>
          <p:cNvPr id="3" name="Marcador de contenido 2">
            <a:extLst>
              <a:ext uri="{FF2B5EF4-FFF2-40B4-BE49-F238E27FC236}">
                <a16:creationId xmlns:a16="http://schemas.microsoft.com/office/drawing/2014/main" id="{C6F30432-24A0-64EA-73E3-1ED7DF4CFA7A}"/>
              </a:ext>
            </a:extLst>
          </p:cNvPr>
          <p:cNvSpPr>
            <a:spLocks noGrp="1"/>
          </p:cNvSpPr>
          <p:nvPr>
            <p:ph idx="1"/>
          </p:nvPr>
        </p:nvSpPr>
        <p:spPr>
          <a:xfrm>
            <a:off x="395536" y="908720"/>
            <a:ext cx="7886700" cy="5400598"/>
          </a:xfrm>
        </p:spPr>
        <p:txBody>
          <a:bodyPr>
            <a:normAutofit lnSpcReduction="10000"/>
          </a:bodyPr>
          <a:lstStyle/>
          <a:p>
            <a:endParaRPr lang="es-ES" dirty="0"/>
          </a:p>
          <a:p>
            <a:pPr marL="0" indent="0">
              <a:buNone/>
            </a:pPr>
            <a:r>
              <a:rPr lang="es-ES" sz="2400" b="1" dirty="0">
                <a:solidFill>
                  <a:srgbClr val="FF0000"/>
                </a:solidFill>
              </a:rPr>
              <a:t>1.1  CARACTERIZACIÓN DE LA MASA DE AGUA 080.133</a:t>
            </a:r>
          </a:p>
          <a:p>
            <a:pPr marL="0" indent="0">
              <a:buNone/>
            </a:pPr>
            <a:endParaRPr lang="es-ES" b="1" dirty="0">
              <a:solidFill>
                <a:srgbClr val="FF0000"/>
              </a:solidFill>
            </a:endParaRPr>
          </a:p>
          <a:p>
            <a:r>
              <a:rPr lang="es-ES" dirty="0"/>
              <a:t>La masa de agua subterránea 080.133 Requena – Utiel se ubica en la zona central de la Demarcación Hidrográfica del Júcar dentro del </a:t>
            </a:r>
            <a:r>
              <a:rPr lang="es-ES" b="1" dirty="0"/>
              <a:t>sistema de explotación Júcar </a:t>
            </a:r>
            <a:r>
              <a:rPr lang="es-ES" dirty="0"/>
              <a:t>(en un 96,8 %). Sobre la masa de agua subterránea discurre el río Magro</a:t>
            </a:r>
          </a:p>
          <a:p>
            <a:pPr marL="0" indent="0">
              <a:buNone/>
            </a:pPr>
            <a:endParaRPr lang="es-ES" dirty="0"/>
          </a:p>
          <a:p>
            <a:r>
              <a:rPr lang="es-ES" dirty="0"/>
              <a:t>Superficie total de </a:t>
            </a:r>
            <a:r>
              <a:rPr lang="es-ES" b="1" dirty="0"/>
              <a:t>987,9 km2</a:t>
            </a:r>
            <a:r>
              <a:rPr lang="es-ES" dirty="0"/>
              <a:t>, principalmente en la provincia de Valencia y 21,5 Km2 en Cuenca</a:t>
            </a:r>
          </a:p>
          <a:p>
            <a:r>
              <a:rPr lang="es-ES" dirty="0"/>
              <a:t>El volumen inscrito está alrededor de los 30 Hm3 repartido en aproximadamente 1.340 concesiones e inscripciones</a:t>
            </a:r>
          </a:p>
          <a:p>
            <a:pPr marL="0" indent="0">
              <a:buNone/>
            </a:pPr>
            <a:endParaRPr lang="es-ES" dirty="0"/>
          </a:p>
          <a:p>
            <a:r>
              <a:rPr lang="es-ES" dirty="0"/>
              <a:t>Los usuarios de riego se concentran en las </a:t>
            </a:r>
            <a:r>
              <a:rPr lang="es-ES" dirty="0" err="1"/>
              <a:t>UDAs</a:t>
            </a:r>
            <a:r>
              <a:rPr lang="es-ES" dirty="0"/>
              <a:t> Riegos del Alto Magro y Riegos mixtos de la Plan de Utiel. En cuanto abastecimiento, poblaciones de Requena, Utiel, Caudete de las Fuentes, </a:t>
            </a:r>
            <a:r>
              <a:rPr lang="es-ES" dirty="0" err="1"/>
              <a:t>Villagordo</a:t>
            </a:r>
            <a:r>
              <a:rPr lang="es-ES" dirty="0"/>
              <a:t> del Cabriel, </a:t>
            </a:r>
            <a:r>
              <a:rPr lang="es-ES" dirty="0" err="1"/>
              <a:t>Fuenterrobles</a:t>
            </a:r>
            <a:r>
              <a:rPr lang="es-ES" dirty="0"/>
              <a:t> y </a:t>
            </a:r>
            <a:r>
              <a:rPr lang="es-ES" dirty="0" err="1"/>
              <a:t>Camporrobles</a:t>
            </a:r>
            <a:r>
              <a:rPr lang="es-ES" dirty="0"/>
              <a:t>. </a:t>
            </a:r>
            <a:endParaRPr lang="es-ES" sz="2000" dirty="0"/>
          </a:p>
        </p:txBody>
      </p:sp>
    </p:spTree>
    <p:extLst>
      <p:ext uri="{BB962C8B-B14F-4D97-AF65-F5344CB8AC3E}">
        <p14:creationId xmlns:p14="http://schemas.microsoft.com/office/powerpoint/2010/main" val="39470837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73F5193-D21C-02B5-800B-EA35A797C216}"/>
              </a:ext>
            </a:extLst>
          </p:cNvPr>
          <p:cNvSpPr>
            <a:spLocks noGrp="1"/>
          </p:cNvSpPr>
          <p:nvPr>
            <p:ph type="title"/>
          </p:nvPr>
        </p:nvSpPr>
        <p:spPr>
          <a:xfrm>
            <a:off x="628650" y="365126"/>
            <a:ext cx="7886700" cy="315911"/>
          </a:xfrm>
        </p:spPr>
        <p:txBody>
          <a:bodyPr>
            <a:normAutofit fontScale="90000"/>
          </a:bodyPr>
          <a:lstStyle/>
          <a:p>
            <a:r>
              <a:rPr lang="es-ES" dirty="0"/>
              <a:t>LOCALIZACIÓN MASA DE AGUA 080.133</a:t>
            </a:r>
          </a:p>
        </p:txBody>
      </p:sp>
      <p:pic>
        <p:nvPicPr>
          <p:cNvPr id="5" name="Marcador de contenido 4">
            <a:extLst>
              <a:ext uri="{FF2B5EF4-FFF2-40B4-BE49-F238E27FC236}">
                <a16:creationId xmlns:a16="http://schemas.microsoft.com/office/drawing/2014/main" id="{A7FB69C3-9332-3C1E-97A1-3E58B52F14F3}"/>
              </a:ext>
            </a:extLst>
          </p:cNvPr>
          <p:cNvPicPr>
            <a:picLocks noGrp="1" noChangeAspect="1"/>
          </p:cNvPicPr>
          <p:nvPr>
            <p:ph idx="1"/>
          </p:nvPr>
        </p:nvPicPr>
        <p:blipFill>
          <a:blip r:embed="rId2"/>
          <a:stretch>
            <a:fillRect/>
          </a:stretch>
        </p:blipFill>
        <p:spPr>
          <a:xfrm>
            <a:off x="1907704" y="935577"/>
            <a:ext cx="5904655" cy="5777521"/>
          </a:xfrm>
          <a:prstGeom prst="rect">
            <a:avLst/>
          </a:prstGeom>
        </p:spPr>
      </p:pic>
    </p:spTree>
    <p:extLst>
      <p:ext uri="{BB962C8B-B14F-4D97-AF65-F5344CB8AC3E}">
        <p14:creationId xmlns:p14="http://schemas.microsoft.com/office/powerpoint/2010/main" val="24035205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FD74E56-C55A-E9E1-994C-C8F85AFFA868}"/>
              </a:ext>
            </a:extLst>
          </p:cNvPr>
          <p:cNvSpPr>
            <a:spLocks noGrp="1"/>
          </p:cNvSpPr>
          <p:nvPr>
            <p:ph type="title"/>
          </p:nvPr>
        </p:nvSpPr>
        <p:spPr>
          <a:xfrm>
            <a:off x="628650" y="365127"/>
            <a:ext cx="7687766" cy="615602"/>
          </a:xfrm>
        </p:spPr>
        <p:txBody>
          <a:bodyPr/>
          <a:lstStyle/>
          <a:p>
            <a:r>
              <a:rPr lang="es-ES" dirty="0"/>
              <a:t>DISTINTOS USOS</a:t>
            </a:r>
          </a:p>
        </p:txBody>
      </p:sp>
      <p:sp>
        <p:nvSpPr>
          <p:cNvPr id="3" name="Marcador de contenido 2">
            <a:extLst>
              <a:ext uri="{FF2B5EF4-FFF2-40B4-BE49-F238E27FC236}">
                <a16:creationId xmlns:a16="http://schemas.microsoft.com/office/drawing/2014/main" id="{2C80F7AC-830C-748E-DCFB-849C1A26F15C}"/>
              </a:ext>
            </a:extLst>
          </p:cNvPr>
          <p:cNvSpPr>
            <a:spLocks noGrp="1"/>
          </p:cNvSpPr>
          <p:nvPr>
            <p:ph idx="1"/>
          </p:nvPr>
        </p:nvSpPr>
        <p:spPr>
          <a:xfrm>
            <a:off x="628650" y="1196752"/>
            <a:ext cx="8119814" cy="5296121"/>
          </a:xfrm>
        </p:spPr>
        <p:txBody>
          <a:bodyPr>
            <a:normAutofit/>
          </a:bodyPr>
          <a:lstStyle/>
          <a:p>
            <a:r>
              <a:rPr lang="es-ES" b="1" dirty="0"/>
              <a:t>RIEGO: </a:t>
            </a:r>
            <a:r>
              <a:rPr lang="es-ES" dirty="0"/>
              <a:t>Los cultivos principales son vid para vinificación y otros cultivos leñosos (frutales de fruto seco y olivar). </a:t>
            </a:r>
          </a:p>
          <a:p>
            <a:r>
              <a:rPr lang="es-ES" b="1" dirty="0"/>
              <a:t>ABASTECIMIENTO: </a:t>
            </a:r>
            <a:r>
              <a:rPr lang="es-ES" dirty="0"/>
              <a:t>Poblaciones de Requena, Utiel, Caudete de las Fuentes, </a:t>
            </a:r>
            <a:r>
              <a:rPr lang="es-ES" dirty="0" err="1"/>
              <a:t>Villagordo</a:t>
            </a:r>
            <a:r>
              <a:rPr lang="es-ES" dirty="0"/>
              <a:t> del Cabriel, </a:t>
            </a:r>
            <a:r>
              <a:rPr lang="es-ES" dirty="0" err="1"/>
              <a:t>Fuenterrobles</a:t>
            </a:r>
            <a:r>
              <a:rPr lang="es-ES" dirty="0"/>
              <a:t> y </a:t>
            </a:r>
            <a:r>
              <a:rPr lang="es-ES" dirty="0" err="1"/>
              <a:t>Camporrobles</a:t>
            </a:r>
            <a:endParaRPr lang="es-ES" dirty="0"/>
          </a:p>
          <a:p>
            <a:r>
              <a:rPr lang="es-ES" b="1" dirty="0"/>
              <a:t>USO INDUSTRIAL: </a:t>
            </a:r>
            <a:r>
              <a:rPr lang="es-ES" dirty="0" err="1"/>
              <a:t>Gestrevin</a:t>
            </a:r>
            <a:r>
              <a:rPr lang="es-ES" dirty="0"/>
              <a:t>, Peña Umbría y San Benedetto son algunas de las industrias de la comarca con concesión de esta masa de agua. Con un total de 49 concesiones, el consumo de agua para la industria de la zona representa un 11% del total autorizado</a:t>
            </a:r>
          </a:p>
          <a:p>
            <a:r>
              <a:rPr lang="es-ES" b="1" dirty="0"/>
              <a:t>PARTICULAR O DOMÉSTICO NO POTABLE: </a:t>
            </a:r>
            <a:r>
              <a:rPr lang="es-ES" dirty="0"/>
              <a:t>117 concesiones que abastecen a casetas de labranza, etc. Y representan el 8% del consumo total</a:t>
            </a:r>
          </a:p>
          <a:p>
            <a:r>
              <a:rPr lang="es-ES" b="1" dirty="0"/>
              <a:t>GANADERO: </a:t>
            </a:r>
            <a:r>
              <a:rPr lang="es-ES" dirty="0"/>
              <a:t>Granjas principalmente (74 concesionarios)</a:t>
            </a:r>
          </a:p>
          <a:p>
            <a:r>
              <a:rPr lang="es-ES" b="1" dirty="0"/>
              <a:t>OTROS USOS (RECREATIVO): </a:t>
            </a:r>
            <a:r>
              <a:rPr lang="es-ES" dirty="0"/>
              <a:t>supone el 0,22 del volumen total</a:t>
            </a:r>
          </a:p>
          <a:p>
            <a:endParaRPr lang="es-ES" dirty="0"/>
          </a:p>
          <a:p>
            <a:endParaRPr lang="es-ES" b="1" dirty="0"/>
          </a:p>
        </p:txBody>
      </p:sp>
    </p:spTree>
    <p:extLst>
      <p:ext uri="{BB962C8B-B14F-4D97-AF65-F5344CB8AC3E}">
        <p14:creationId xmlns:p14="http://schemas.microsoft.com/office/powerpoint/2010/main" val="3747868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890AA7-F9D1-B0D3-DED9-7DD69A128D5A}"/>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D3AEC374-63BE-4623-312F-82FF5BE2F4A5}"/>
              </a:ext>
            </a:extLst>
          </p:cNvPr>
          <p:cNvSpPr>
            <a:spLocks noGrp="1"/>
          </p:cNvSpPr>
          <p:nvPr>
            <p:ph type="title"/>
          </p:nvPr>
        </p:nvSpPr>
        <p:spPr>
          <a:xfrm>
            <a:off x="1403648" y="365127"/>
            <a:ext cx="7111702" cy="183554"/>
          </a:xfrm>
        </p:spPr>
        <p:txBody>
          <a:bodyPr>
            <a:normAutofit fontScale="90000"/>
          </a:bodyPr>
          <a:lstStyle/>
          <a:p>
            <a:pPr marL="171450" marR="0" lvl="0" indent="-171450" algn="just" defTabSz="685800" rtl="0" eaLnBrk="1" fontAlgn="auto" latinLnBrk="0" hangingPunct="1">
              <a:lnSpc>
                <a:spcPct val="90000"/>
              </a:lnSpc>
              <a:spcBef>
                <a:spcPts val="750"/>
              </a:spcBef>
              <a:spcAft>
                <a:spcPts val="0"/>
              </a:spcAft>
              <a:tabLst/>
              <a:defRPr/>
            </a:pPr>
            <a:br>
              <a:rPr kumimoji="0" lang="es-ES" sz="2800" b="1" i="0" u="none" strike="noStrike" kern="1200" cap="none" spc="0" normalizeH="0" baseline="0" noProof="0" dirty="0">
                <a:ln>
                  <a:noFill/>
                </a:ln>
                <a:solidFill>
                  <a:srgbClr val="FF0000"/>
                </a:solidFill>
                <a:effectLst/>
                <a:uLnTx/>
                <a:uFillTx/>
                <a:latin typeface="Aptos" panose="02110004020202020204"/>
                <a:ea typeface="+mn-ea"/>
                <a:cs typeface="+mn-cs"/>
              </a:rPr>
            </a:br>
            <a:endParaRPr lang="es-ES" dirty="0"/>
          </a:p>
        </p:txBody>
      </p:sp>
      <p:sp>
        <p:nvSpPr>
          <p:cNvPr id="3" name="Marcador de contenido 2">
            <a:extLst>
              <a:ext uri="{FF2B5EF4-FFF2-40B4-BE49-F238E27FC236}">
                <a16:creationId xmlns:a16="http://schemas.microsoft.com/office/drawing/2014/main" id="{DD669DD4-E895-1A0F-6FBF-12CFEAA5EDC3}"/>
              </a:ext>
            </a:extLst>
          </p:cNvPr>
          <p:cNvSpPr>
            <a:spLocks noGrp="1"/>
          </p:cNvSpPr>
          <p:nvPr>
            <p:ph idx="1"/>
          </p:nvPr>
        </p:nvSpPr>
        <p:spPr>
          <a:xfrm>
            <a:off x="628650" y="764704"/>
            <a:ext cx="7886700" cy="5832647"/>
          </a:xfrm>
        </p:spPr>
        <p:txBody>
          <a:bodyPr>
            <a:normAutofit/>
          </a:bodyPr>
          <a:lstStyle/>
          <a:p>
            <a:pPr marL="342900" lvl="1" indent="0">
              <a:buNone/>
            </a:pPr>
            <a:endParaRPr lang="es-ES" sz="2000" dirty="0"/>
          </a:p>
        </p:txBody>
      </p:sp>
      <p:pic>
        <p:nvPicPr>
          <p:cNvPr id="5" name="Imagen 4">
            <a:extLst>
              <a:ext uri="{FF2B5EF4-FFF2-40B4-BE49-F238E27FC236}">
                <a16:creationId xmlns:a16="http://schemas.microsoft.com/office/drawing/2014/main" id="{18EAE387-FE26-3D4F-8D2F-8606D418F1A9}"/>
              </a:ext>
            </a:extLst>
          </p:cNvPr>
          <p:cNvPicPr>
            <a:picLocks noChangeAspect="1"/>
          </p:cNvPicPr>
          <p:nvPr/>
        </p:nvPicPr>
        <p:blipFill>
          <a:blip r:embed="rId2"/>
          <a:stretch>
            <a:fillRect/>
          </a:stretch>
        </p:blipFill>
        <p:spPr>
          <a:xfrm>
            <a:off x="605768" y="764704"/>
            <a:ext cx="7932466" cy="4968552"/>
          </a:xfrm>
          <a:prstGeom prst="rect">
            <a:avLst/>
          </a:prstGeom>
        </p:spPr>
      </p:pic>
    </p:spTree>
    <p:extLst>
      <p:ext uri="{BB962C8B-B14F-4D97-AF65-F5344CB8AC3E}">
        <p14:creationId xmlns:p14="http://schemas.microsoft.com/office/powerpoint/2010/main" val="10454533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3299F17-E651-BA57-0FD1-A0FE7A4634B2}"/>
              </a:ext>
            </a:extLst>
          </p:cNvPr>
          <p:cNvSpPr>
            <a:spLocks noGrp="1"/>
          </p:cNvSpPr>
          <p:nvPr>
            <p:ph type="title"/>
          </p:nvPr>
        </p:nvSpPr>
        <p:spPr>
          <a:xfrm>
            <a:off x="628650" y="365127"/>
            <a:ext cx="7615758" cy="543594"/>
          </a:xfrm>
        </p:spPr>
        <p:txBody>
          <a:bodyPr>
            <a:normAutofit fontScale="90000"/>
          </a:bodyPr>
          <a:lstStyle/>
          <a:p>
            <a:r>
              <a:rPr lang="es-ES" dirty="0"/>
              <a:t>CONCESIONARIOS POR USO</a:t>
            </a:r>
          </a:p>
        </p:txBody>
      </p:sp>
      <p:graphicFrame>
        <p:nvGraphicFramePr>
          <p:cNvPr id="6" name="Marcador de contenido 5">
            <a:extLst>
              <a:ext uri="{FF2B5EF4-FFF2-40B4-BE49-F238E27FC236}">
                <a16:creationId xmlns:a16="http://schemas.microsoft.com/office/drawing/2014/main" id="{0155D65C-2A8E-0AB8-A170-B6F44CD0C366}"/>
              </a:ext>
            </a:extLst>
          </p:cNvPr>
          <p:cNvGraphicFramePr>
            <a:graphicFrameLocks noGrp="1"/>
          </p:cNvGraphicFramePr>
          <p:nvPr>
            <p:ph idx="1"/>
            <p:extLst>
              <p:ext uri="{D42A27DB-BD31-4B8C-83A1-F6EECF244321}">
                <p14:modId xmlns:p14="http://schemas.microsoft.com/office/powerpoint/2010/main" val="717084056"/>
              </p:ext>
            </p:extLst>
          </p:nvPr>
        </p:nvGraphicFramePr>
        <p:xfrm>
          <a:off x="628650" y="1196975"/>
          <a:ext cx="8047806" cy="529589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153193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6C9606E-AA7C-BB6B-4F46-D772BA02B30B}"/>
              </a:ext>
            </a:extLst>
          </p:cNvPr>
          <p:cNvSpPr>
            <a:spLocks noGrp="1"/>
          </p:cNvSpPr>
          <p:nvPr>
            <p:ph type="title"/>
          </p:nvPr>
        </p:nvSpPr>
        <p:spPr>
          <a:xfrm>
            <a:off x="628650" y="365126"/>
            <a:ext cx="7886700" cy="315911"/>
          </a:xfrm>
        </p:spPr>
        <p:txBody>
          <a:bodyPr>
            <a:normAutofit fontScale="90000"/>
          </a:bodyPr>
          <a:lstStyle/>
          <a:p>
            <a:r>
              <a:rPr lang="es-ES" dirty="0"/>
              <a:t>VOLUMEN ANUAL POR USOS</a:t>
            </a:r>
          </a:p>
        </p:txBody>
      </p:sp>
      <p:graphicFrame>
        <p:nvGraphicFramePr>
          <p:cNvPr id="4" name="Marcador de contenido 3">
            <a:extLst>
              <a:ext uri="{FF2B5EF4-FFF2-40B4-BE49-F238E27FC236}">
                <a16:creationId xmlns:a16="http://schemas.microsoft.com/office/drawing/2014/main" id="{615F32D4-0973-153F-5460-B5BD6B40718C}"/>
              </a:ext>
            </a:extLst>
          </p:cNvPr>
          <p:cNvGraphicFramePr>
            <a:graphicFrameLocks noGrp="1"/>
          </p:cNvGraphicFramePr>
          <p:nvPr>
            <p:ph idx="1"/>
            <p:extLst>
              <p:ext uri="{D42A27DB-BD31-4B8C-83A1-F6EECF244321}">
                <p14:modId xmlns:p14="http://schemas.microsoft.com/office/powerpoint/2010/main" val="645066877"/>
              </p:ext>
            </p:extLst>
          </p:nvPr>
        </p:nvGraphicFramePr>
        <p:xfrm>
          <a:off x="628650" y="981074"/>
          <a:ext cx="8047806" cy="551179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87391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82311A-B281-A0DF-F249-DC9DD692D5BB}"/>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B63488C0-0EC1-2873-0776-8D684AABE14B}"/>
              </a:ext>
            </a:extLst>
          </p:cNvPr>
          <p:cNvSpPr>
            <a:spLocks noGrp="1"/>
          </p:cNvSpPr>
          <p:nvPr>
            <p:ph type="title"/>
          </p:nvPr>
        </p:nvSpPr>
        <p:spPr>
          <a:xfrm>
            <a:off x="1403648" y="365127"/>
            <a:ext cx="7111702" cy="183554"/>
          </a:xfrm>
        </p:spPr>
        <p:txBody>
          <a:bodyPr>
            <a:normAutofit fontScale="90000"/>
          </a:bodyPr>
          <a:lstStyle/>
          <a:p>
            <a:pPr marL="171450" marR="0" lvl="0" indent="-171450" algn="just" defTabSz="685800" rtl="0" eaLnBrk="1" fontAlgn="auto" latinLnBrk="0" hangingPunct="1">
              <a:lnSpc>
                <a:spcPct val="90000"/>
              </a:lnSpc>
              <a:spcBef>
                <a:spcPts val="750"/>
              </a:spcBef>
              <a:spcAft>
                <a:spcPts val="0"/>
              </a:spcAft>
              <a:tabLst/>
              <a:defRPr/>
            </a:pPr>
            <a:br>
              <a:rPr kumimoji="0" lang="es-ES" sz="2800" b="1" i="0" u="none" strike="noStrike" kern="1200" cap="none" spc="0" normalizeH="0" baseline="0" noProof="0" dirty="0">
                <a:ln>
                  <a:noFill/>
                </a:ln>
                <a:solidFill>
                  <a:srgbClr val="FF0000"/>
                </a:solidFill>
                <a:effectLst/>
                <a:uLnTx/>
                <a:uFillTx/>
                <a:latin typeface="Aptos" panose="02110004020202020204"/>
                <a:ea typeface="+mn-ea"/>
                <a:cs typeface="+mn-cs"/>
              </a:rPr>
            </a:br>
            <a:endParaRPr lang="es-ES" dirty="0"/>
          </a:p>
        </p:txBody>
      </p:sp>
      <p:sp>
        <p:nvSpPr>
          <p:cNvPr id="3" name="Marcador de contenido 2">
            <a:extLst>
              <a:ext uri="{FF2B5EF4-FFF2-40B4-BE49-F238E27FC236}">
                <a16:creationId xmlns:a16="http://schemas.microsoft.com/office/drawing/2014/main" id="{4B6F83B9-DBD0-BFB9-E41D-9FA89831DFFB}"/>
              </a:ext>
            </a:extLst>
          </p:cNvPr>
          <p:cNvSpPr>
            <a:spLocks noGrp="1"/>
          </p:cNvSpPr>
          <p:nvPr>
            <p:ph idx="1"/>
          </p:nvPr>
        </p:nvSpPr>
        <p:spPr>
          <a:xfrm>
            <a:off x="628650" y="764704"/>
            <a:ext cx="7886700" cy="5832647"/>
          </a:xfrm>
        </p:spPr>
        <p:txBody>
          <a:bodyPr>
            <a:normAutofit/>
          </a:bodyPr>
          <a:lstStyle/>
          <a:p>
            <a:pPr marL="0" indent="0">
              <a:buNone/>
            </a:pPr>
            <a:r>
              <a:rPr lang="es-ES" sz="2400" b="1" dirty="0">
                <a:solidFill>
                  <a:srgbClr val="FF0000"/>
                </a:solidFill>
              </a:rPr>
              <a:t>1.2. NORMATIVA APLICABLE</a:t>
            </a:r>
          </a:p>
          <a:p>
            <a:endParaRPr lang="es-ES" dirty="0"/>
          </a:p>
          <a:p>
            <a:r>
              <a:rPr lang="es-ES" dirty="0"/>
              <a:t>El </a:t>
            </a:r>
            <a:r>
              <a:rPr lang="es-ES" b="1" dirty="0"/>
              <a:t>Plan Hidrológico ciclo 2009-2015 </a:t>
            </a:r>
            <a:r>
              <a:rPr lang="es-ES" dirty="0"/>
              <a:t>(R.D. 595/2014, de 11 de julio), establecía para el cultivo de la vid en la zona D.O. Utiel-Requena, una dotación bruta de apoyo de 450 m3/ha/año que los usuarios consideraban insuficiente, especialmente en años secos. </a:t>
            </a:r>
          </a:p>
          <a:p>
            <a:r>
              <a:rPr lang="es-ES" dirty="0"/>
              <a:t>El </a:t>
            </a:r>
            <a:r>
              <a:rPr lang="es-ES" b="1" dirty="0"/>
              <a:t>Plan Hidrológico de la Demarcación Hidrográfica del Júcar del ciclo 2015-2021 </a:t>
            </a:r>
            <a:r>
              <a:rPr lang="es-ES" dirty="0"/>
              <a:t>(R.D. 1/2016, de 8 de enero):</a:t>
            </a:r>
          </a:p>
          <a:p>
            <a:pPr lvl="1"/>
            <a:r>
              <a:rPr lang="es-ES" sz="2000" dirty="0"/>
              <a:t>declaró en mal estado cuantitativo la masa de agua subterránea 080.133 Requena-Utiel </a:t>
            </a:r>
          </a:p>
          <a:p>
            <a:pPr lvl="1"/>
            <a:r>
              <a:rPr lang="es-ES" sz="2000" dirty="0"/>
              <a:t>a su vez, teniendo en cuenta las demandas de los usuarios, incrementó la dotación bruta de apoyo a 1.250 m3/ha/año.</a:t>
            </a:r>
          </a:p>
          <a:p>
            <a:pPr lvl="1"/>
            <a:r>
              <a:rPr lang="es-ES" sz="2000" dirty="0"/>
              <a:t>estableció una reserva de recursos subterráneos de 6,5 hm3/año (art. 20.C.9) para atender futuros crecimientos urbanos e industria, así como </a:t>
            </a:r>
            <a:r>
              <a:rPr lang="es-ES" sz="2000" dirty="0" err="1"/>
              <a:t>redotar</a:t>
            </a:r>
            <a:r>
              <a:rPr lang="es-ES" sz="2000" dirty="0"/>
              <a:t> las concesiones de riego, </a:t>
            </a:r>
            <a:r>
              <a:rPr lang="es-ES" sz="2000" u="sng" dirty="0"/>
              <a:t>previa aprobación de un plan de explotación de la MAS 080.133</a:t>
            </a:r>
          </a:p>
          <a:p>
            <a:pPr lvl="1"/>
            <a:endParaRPr lang="es-ES" sz="2000" dirty="0"/>
          </a:p>
        </p:txBody>
      </p:sp>
    </p:spTree>
    <p:extLst>
      <p:ext uri="{BB962C8B-B14F-4D97-AF65-F5344CB8AC3E}">
        <p14:creationId xmlns:p14="http://schemas.microsoft.com/office/powerpoint/2010/main" val="256789311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8CED77515C2534AAE6F06B1D2E5FDCE" ma:contentTypeVersion="19" ma:contentTypeDescription="Create a new document." ma:contentTypeScope="" ma:versionID="0ef42f23e8475828522cf98f045da0c3">
  <xsd:schema xmlns:xsd="http://www.w3.org/2001/XMLSchema" xmlns:xs="http://www.w3.org/2001/XMLSchema" xmlns:p="http://schemas.microsoft.com/office/2006/metadata/properties" xmlns:ns2="cf10fcda-b1d0-4fe6-94fe-c307820ebb40" xmlns:ns3="4b15f823-ab70-4e04-840a-cdd69aa71f52" targetNamespace="http://schemas.microsoft.com/office/2006/metadata/properties" ma:root="true" ma:fieldsID="8a8fca665e633ce9577fe996ed4df471" ns2:_="" ns3:_="">
    <xsd:import namespace="cf10fcda-b1d0-4fe6-94fe-c307820ebb40"/>
    <xsd:import namespace="4b15f823-ab70-4e04-840a-cdd69aa71f5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3:SharedWithUsers" minOccurs="0"/>
                <xsd:element ref="ns3:SharedWithDetails"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f10fcda-b1d0-4fe6-94fe-c307820ebb4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5a97690c-2ca1-4928-a1f3-020b76846ff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b15f823-ab70-4e04-840a-cdd69aa71f52"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268e28a2-7aa5-4fcd-9508-d6f1ac9bc86f}" ma:internalName="TaxCatchAll" ma:showField="CatchAllData" ma:web="4b15f823-ab70-4e04-840a-cdd69aa71f52">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4b15f823-ab70-4e04-840a-cdd69aa71f52" xsi:nil="true"/>
    <lcf76f155ced4ddcb4097134ff3c332f xmlns="cf10fcda-b1d0-4fe6-94fe-c307820ebb4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E75B55B-3532-46AA-897C-1E26F2B8B40F}">
  <ds:schemaRefs>
    <ds:schemaRef ds:uri="http://schemas.microsoft.com/sharepoint/v3/contenttype/forms"/>
  </ds:schemaRefs>
</ds:datastoreItem>
</file>

<file path=customXml/itemProps2.xml><?xml version="1.0" encoding="utf-8"?>
<ds:datastoreItem xmlns:ds="http://schemas.openxmlformats.org/officeDocument/2006/customXml" ds:itemID="{F96D41E3-D0CA-4BB8-AAD8-5396E8BD84A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f10fcda-b1d0-4fe6-94fe-c307820ebb40"/>
    <ds:schemaRef ds:uri="4b15f823-ab70-4e04-840a-cdd69aa71f5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4C24755-C8A7-42D5-A931-67F2889861CE}">
  <ds:schemaRefs>
    <ds:schemaRef ds:uri="4b15f823-ab70-4e04-840a-cdd69aa71f52"/>
    <ds:schemaRef ds:uri="http://schemas.microsoft.com/office/2006/documentManagement/types"/>
    <ds:schemaRef ds:uri="http://purl.org/dc/dcmitype/"/>
    <ds:schemaRef ds:uri="http://schemas.microsoft.com/office/infopath/2007/PartnerControls"/>
    <ds:schemaRef ds:uri="http://www.w3.org/XML/1998/namespace"/>
    <ds:schemaRef ds:uri="http://purl.org/dc/terms/"/>
    <ds:schemaRef ds:uri="http://schemas.openxmlformats.org/package/2006/metadata/core-properties"/>
    <ds:schemaRef ds:uri="cf10fcda-b1d0-4fe6-94fe-c307820ebb40"/>
    <ds:schemaRef ds:uri="http://schemas.microsoft.com/office/2006/metadata/propertie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
  <TotalTime>701</TotalTime>
  <Words>1500</Words>
  <Application>Microsoft Office PowerPoint</Application>
  <PresentationFormat>Presentación en pantalla (4:3)</PresentationFormat>
  <Paragraphs>106</Paragraphs>
  <Slides>18</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18</vt:i4>
      </vt:variant>
    </vt:vector>
  </HeadingPairs>
  <TitlesOfParts>
    <vt:vector size="22" baseType="lpstr">
      <vt:lpstr>Aptos</vt:lpstr>
      <vt:lpstr>Aptos Display</vt:lpstr>
      <vt:lpstr>Arial</vt:lpstr>
      <vt:lpstr>Tema de Office</vt:lpstr>
      <vt:lpstr> MASA DE AGUA SUBTERRÁNEA 080.133   REQUENA - UTIEL</vt:lpstr>
      <vt:lpstr>CONTENIDO  </vt:lpstr>
      <vt:lpstr> 1.- INTRODUCCIÓN  </vt:lpstr>
      <vt:lpstr>LOCALIZACIÓN MASA DE AGUA 080.133</vt:lpstr>
      <vt:lpstr>DISTINTOS USOS</vt:lpstr>
      <vt:lpstr> </vt:lpstr>
      <vt:lpstr>CONCESIONARIOS POR USO</vt:lpstr>
      <vt:lpstr>VOLUMEN ANUAL POR USOS</vt:lpstr>
      <vt:lpstr> </vt:lpstr>
      <vt:lpstr> </vt:lpstr>
      <vt:lpstr>2) JUNTA CENTRAL DE USUARIOS DE LA M.A.S. REQUENA-UTIEL.  </vt:lpstr>
      <vt:lpstr>Presentación de PowerPoint</vt:lpstr>
      <vt:lpstr>F) ACTUACIONES DE LA JCU</vt:lpstr>
      <vt:lpstr> </vt:lpstr>
      <vt:lpstr>4) PLAN DE EXPLOTACIÓN 2025. SEGUIMIENTO. ESTADO ACTUAL Y EVOLUCIÓN </vt:lpstr>
      <vt:lpstr>Presentación de PowerPoint</vt:lpstr>
      <vt:lpstr>    ¿Cómo EVOLUCIONAR en la   caracterización de los años? </vt:lpstr>
      <vt:lpstr> MUCHAS GRACIAS POR SU ATENCIÓN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Carmen Pascual</dc:creator>
  <cp:lastModifiedBy>Carmen Pascual</cp:lastModifiedBy>
  <cp:revision>1</cp:revision>
  <dcterms:created xsi:type="dcterms:W3CDTF">2025-11-16T10:02:19Z</dcterms:created>
  <dcterms:modified xsi:type="dcterms:W3CDTF">2025-11-17T07:09:39Z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mageGenCounter">
    <vt:i4>0</vt:i4>
  </property>
  <property fmtid="{D5CDD505-2E9C-101B-9397-08002B2CF9AE}" pid="3" name="ImageGenStatus">
    <vt:i4>0</vt:i4>
  </property>
  <property fmtid="{D5CDD505-2E9C-101B-9397-08002B2CF9AE}" pid="4" name="PolicheckStatus">
    <vt:i4>3</vt:i4>
  </property>
  <property fmtid="{D5CDD505-2E9C-101B-9397-08002B2CF9AE}" pid="5" name="Applications">
    <vt:lpwstr>53;#PowerPoint 12;#407;#PowerPoint 14</vt:lpwstr>
  </property>
  <property fmtid="{D5CDD505-2E9C-101B-9397-08002B2CF9AE}" pid="6" name="PolicheckCounter">
    <vt:i4>1</vt:i4>
  </property>
  <property fmtid="{D5CDD505-2E9C-101B-9397-08002B2CF9AE}" pid="7" name="ImageGenTimestamp">
    <vt:filetime>2010-07-28T01:09:32Z</vt:filetime>
  </property>
  <property fmtid="{D5CDD505-2E9C-101B-9397-08002B2CF9AE}" pid="8" name="PolicheckTimestamp">
    <vt:filetime>2011-04-27T18:30:34Z</vt:filetime>
  </property>
  <property fmtid="{D5CDD505-2E9C-101B-9397-08002B2CF9AE}" pid="9" name="Order">
    <vt:r8>12537500</vt:r8>
  </property>
  <property fmtid="{D5CDD505-2E9C-101B-9397-08002B2CF9AE}" pid="10" name="ContentTypeId">
    <vt:lpwstr>0x010100E8CED77515C2534AAE6F06B1D2E5FDCE</vt:lpwstr>
  </property>
  <property fmtid="{D5CDD505-2E9C-101B-9397-08002B2CF9AE}" pid="11" name="MediaServiceImageTags">
    <vt:lpwstr/>
  </property>
</Properties>
</file>