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58" r:id="rId2"/>
    <p:sldId id="549" r:id="rId3"/>
    <p:sldId id="551" r:id="rId4"/>
    <p:sldId id="557" r:id="rId5"/>
    <p:sldId id="553" r:id="rId6"/>
    <p:sldId id="2147483440" r:id="rId7"/>
    <p:sldId id="2147483439" r:id="rId8"/>
    <p:sldId id="2147483441" r:id="rId9"/>
    <p:sldId id="2147483442" r:id="rId10"/>
    <p:sldId id="2147483443" r:id="rId11"/>
    <p:sldId id="2147483444" r:id="rId12"/>
    <p:sldId id="2147483445" r:id="rId13"/>
    <p:sldId id="2147483446" r:id="rId14"/>
    <p:sldId id="2147483447" r:id="rId15"/>
    <p:sldId id="2147483448" r:id="rId16"/>
    <p:sldId id="2147483449" r:id="rId17"/>
    <p:sldId id="2147483450" r:id="rId18"/>
    <p:sldId id="2147483451" r:id="rId19"/>
    <p:sldId id="2147483453" r:id="rId20"/>
    <p:sldId id="2147483452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2EAB38-EA74-474C-9DA9-A660C25323BA}" v="33" dt="2025-11-11T10:54:57.186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/>
              <a:t>Rendimiento comercial. Apio confeccionado</a:t>
            </a:r>
          </a:p>
        </c:rich>
      </c:tx>
      <c:layout>
        <c:manualLayout>
          <c:xMode val="edge"/>
          <c:yMode val="edge"/>
          <c:x val="9.4245117382391289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gráficos!$C$15</c:f>
              <c:strCache>
                <c:ptCount val="1"/>
                <c:pt idx="0">
                  <c:v>1ª categoría (500-700 g)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gráficos!$B$16:$B$19</c:f>
              <c:strCache>
                <c:ptCount val="4"/>
                <c:pt idx="0">
                  <c:v>Sin acolchar</c:v>
                </c:pt>
                <c:pt idx="1">
                  <c:v>Acolchado negro</c:v>
                </c:pt>
                <c:pt idx="2">
                  <c:v>Cubierta flotante  sin acolchar</c:v>
                </c:pt>
                <c:pt idx="3">
                  <c:v>Cubierta flotante y acolchado negro</c:v>
                </c:pt>
              </c:strCache>
            </c:strRef>
          </c:cat>
          <c:val>
            <c:numRef>
              <c:f>gráficos!$C$16:$C$19</c:f>
              <c:numCache>
                <c:formatCode>General</c:formatCode>
                <c:ptCount val="4"/>
                <c:pt idx="0">
                  <c:v>60.6</c:v>
                </c:pt>
                <c:pt idx="1">
                  <c:v>60.7</c:v>
                </c:pt>
                <c:pt idx="2" formatCode="0.00">
                  <c:v>59</c:v>
                </c:pt>
                <c:pt idx="3">
                  <c:v>59.5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B-45CC-AB90-2765E309C452}"/>
            </c:ext>
          </c:extLst>
        </c:ser>
        <c:ser>
          <c:idx val="1"/>
          <c:order val="1"/>
          <c:tx>
            <c:strRef>
              <c:f>gráficos!$D$15</c:f>
              <c:strCache>
                <c:ptCount val="1"/>
                <c:pt idx="0">
                  <c:v>2ª categoría (350-499 g)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gráficos!$B$16:$B$19</c:f>
              <c:strCache>
                <c:ptCount val="4"/>
                <c:pt idx="0">
                  <c:v>Sin acolchar</c:v>
                </c:pt>
                <c:pt idx="1">
                  <c:v>Acolchado negro</c:v>
                </c:pt>
                <c:pt idx="2">
                  <c:v>Cubierta flotante  sin acolchar</c:v>
                </c:pt>
                <c:pt idx="3">
                  <c:v>Cubierta flotante y acolchado negro</c:v>
                </c:pt>
              </c:strCache>
            </c:strRef>
          </c:cat>
          <c:val>
            <c:numRef>
              <c:f>gráficos!$D$16:$D$19</c:f>
              <c:numCache>
                <c:formatCode>General</c:formatCode>
                <c:ptCount val="4"/>
                <c:pt idx="0" formatCode="0.00">
                  <c:v>3</c:v>
                </c:pt>
                <c:pt idx="1">
                  <c:v>2.4</c:v>
                </c:pt>
                <c:pt idx="2">
                  <c:v>3.7</c:v>
                </c:pt>
                <c:pt idx="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B-45CC-AB90-2765E309C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228448"/>
        <c:axId val="1941077776"/>
      </c:barChart>
      <c:lineChart>
        <c:grouping val="standard"/>
        <c:varyColors val="0"/>
        <c:ser>
          <c:idx val="2"/>
          <c:order val="2"/>
          <c:tx>
            <c:strRef>
              <c:f>gráficos!$E$15</c:f>
              <c:strCache>
                <c:ptCount val="1"/>
                <c:pt idx="0">
                  <c:v>Consumo de agua</c:v>
                </c:pt>
              </c:strCache>
            </c:strRef>
          </c:tx>
          <c:spPr>
            <a:ln w="444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2.777777777777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3B-45CC-AB90-2765E309C452}"/>
                </c:ext>
              </c:extLst>
            </c:dLbl>
            <c:dLbl>
              <c:idx val="2"/>
              <c:layout>
                <c:manualLayout>
                  <c:x val="0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3B-45CC-AB90-2765E309C45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gráficos!$B$16:$B$19</c:f>
              <c:strCache>
                <c:ptCount val="4"/>
                <c:pt idx="0">
                  <c:v>Sin acolchar</c:v>
                </c:pt>
                <c:pt idx="1">
                  <c:v>Acolchado negro</c:v>
                </c:pt>
                <c:pt idx="2">
                  <c:v>Cubierta flotante  sin acolchar</c:v>
                </c:pt>
                <c:pt idx="3">
                  <c:v>Cubierta flotante y acolchado negro</c:v>
                </c:pt>
              </c:strCache>
            </c:strRef>
          </c:cat>
          <c:val>
            <c:numRef>
              <c:f>gráficos!$E$16:$E$19</c:f>
              <c:numCache>
                <c:formatCode>0</c:formatCode>
                <c:ptCount val="4"/>
                <c:pt idx="0">
                  <c:v>4735.2645502645491</c:v>
                </c:pt>
                <c:pt idx="1">
                  <c:v>4122.3544973544949</c:v>
                </c:pt>
                <c:pt idx="2">
                  <c:v>2555.8597883597868</c:v>
                </c:pt>
                <c:pt idx="3">
                  <c:v>2269.7936507936543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3B-45CC-AB90-2765E309C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3014992"/>
        <c:axId val="1941076528"/>
      </c:lineChart>
      <c:catAx>
        <c:axId val="194022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41077776"/>
        <c:crosses val="autoZero"/>
        <c:auto val="1"/>
        <c:lblAlgn val="ctr"/>
        <c:lblOffset val="100"/>
        <c:noMultiLvlLbl val="0"/>
      </c:catAx>
      <c:valAx>
        <c:axId val="194107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b="1" baseline="0"/>
                  <a:t>t ha</a:t>
                </a:r>
                <a:r>
                  <a:rPr lang="es-ES" b="1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40228448"/>
        <c:crosses val="autoZero"/>
        <c:crossBetween val="between"/>
      </c:valAx>
      <c:valAx>
        <c:axId val="19410765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b="1"/>
                  <a:t>m</a:t>
                </a:r>
                <a:r>
                  <a:rPr lang="es-ES" b="1" baseline="30000"/>
                  <a:t>3</a:t>
                </a:r>
                <a:r>
                  <a:rPr lang="es-ES" b="1" baseline="0"/>
                  <a:t> ha</a:t>
                </a:r>
                <a:r>
                  <a:rPr lang="es-ES" b="1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63014992"/>
        <c:crosses val="max"/>
        <c:crossBetween val="between"/>
      </c:valAx>
      <c:catAx>
        <c:axId val="1863014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10765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0.38305</cdr:x>
      <cdr:y>0.18056</cdr:y>
    </cdr:from>
    <cdr:to>
      <cdr:x>0.54609</cdr:x>
      <cdr:y>0.26563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3089D7D-32B3-498D-B29B-404D31C028FD}"/>
            </a:ext>
          </a:extLst>
        </cdr:cNvPr>
        <cdr:cNvSpPr txBox="1"/>
      </cdr:nvSpPr>
      <cdr:spPr>
        <a:xfrm xmlns:a="http://schemas.openxmlformats.org/drawingml/2006/main">
          <a:off x="1840705" y="495300"/>
          <a:ext cx="783433" cy="23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900">
              <a:solidFill>
                <a:srgbClr val="FF0000"/>
              </a:solidFill>
            </a:rPr>
            <a:t>(-12,9 %)</a:t>
          </a:r>
        </a:p>
      </cdr:txBody>
    </cdr:sp>
  </cdr:relSizeAnchor>
  <cdr:relSizeAnchor xmlns:cdr="http://schemas.openxmlformats.org/drawingml/2006/chartDrawing">
    <cdr:from>
      <cdr:x>0.57152</cdr:x>
      <cdr:y>0.32407</cdr:y>
    </cdr:from>
    <cdr:to>
      <cdr:x>0.73456</cdr:x>
      <cdr:y>0.40914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0FE14110-B940-4F87-BAB2-A5BACA1EB8B3}"/>
            </a:ext>
          </a:extLst>
        </cdr:cNvPr>
        <cdr:cNvSpPr txBox="1"/>
      </cdr:nvSpPr>
      <cdr:spPr>
        <a:xfrm xmlns:a="http://schemas.openxmlformats.org/drawingml/2006/main">
          <a:off x="2746375" y="889000"/>
          <a:ext cx="783433" cy="23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900">
              <a:solidFill>
                <a:srgbClr val="FF0000"/>
              </a:solidFill>
            </a:rPr>
            <a:t>(-46 %)</a:t>
          </a:r>
        </a:p>
      </cdr:txBody>
    </cdr:sp>
  </cdr:relSizeAnchor>
  <cdr:relSizeAnchor xmlns:cdr="http://schemas.openxmlformats.org/drawingml/2006/chartDrawing">
    <cdr:from>
      <cdr:x>0.75586</cdr:x>
      <cdr:y>0.37963</cdr:y>
    </cdr:from>
    <cdr:to>
      <cdr:x>0.9189</cdr:x>
      <cdr:y>0.4647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6F640898-729F-44DC-AB63-5DB855523247}"/>
            </a:ext>
          </a:extLst>
        </cdr:cNvPr>
        <cdr:cNvSpPr txBox="1"/>
      </cdr:nvSpPr>
      <cdr:spPr>
        <a:xfrm xmlns:a="http://schemas.openxmlformats.org/drawingml/2006/main">
          <a:off x="3632200" y="1041400"/>
          <a:ext cx="783433" cy="233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900">
              <a:solidFill>
                <a:srgbClr val="FF0000"/>
              </a:solidFill>
            </a:rPr>
            <a:t>(-52 %)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0AD48-0E95-7D2A-2784-2B177C6A0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248EFF-014A-E858-17B1-8E5862488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A01D2-3FA6-6339-9576-70453E7C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589F7C-029D-563C-4228-E0390B03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384293-FA02-64AD-9DB9-7A657A48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04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95AE-21D7-A52B-DAAF-3CB26E0A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E9C32D-A7BF-A23D-0566-B64FE0EF8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36935E-CFB4-C62D-5CB9-EEE8EC05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78A7E1-DCD4-F558-9E85-73BEEBEB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77B05-F217-64DA-A455-5A2B0883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80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AF19B7-5EC4-2D31-8F87-2A3F91570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6AAC13-8184-3FEA-335E-1B5184224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F04DF8-7F17-8552-ABD3-D4942B6F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8D3C2F-9845-9C95-D68C-E4C17C75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03C0DB-8679-ED75-052F-B382BC70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01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28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11F33-5427-55CB-54BC-514FB4B4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0D81F6-B9E1-B61E-A227-08E48E59B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A1C6A5-4FC4-5285-2BCC-6F33D74F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779FFF-AD3E-2A13-A8B4-6083424E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7C33D4-0992-7976-6A11-9AEA9432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1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1B685-E47F-E956-BD01-5CC0C9A2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C76E7-F4A1-2F7A-7989-436717BF8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E93D33-7CB3-71CB-7A2A-AFE7253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FE6707-DCC3-DDC7-6B05-992C08E7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43D7C8-DBF8-E7D3-5ED7-BCDA3A21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85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21B90-4B52-DC98-D9EC-684BC835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6C9E7F-CF47-6F53-8261-F6A28552A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32BFF6-E073-BB06-DDBF-31CCC426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2E6982-9B71-A1CA-D730-8B838DE0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F19370-8EB1-D5B5-B402-866A7B26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7BFF9D-817F-CF96-BAC3-7941BB00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8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A8B2D-796B-E2ED-0000-141623E7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8CA0D6-70A5-82A9-4718-876661C5E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488F5F-7CEA-BB3C-44CD-AE849421D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25C762-C5B8-11B8-37F5-47A354708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E73629-7115-781F-B40C-484928D5A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2451C3-BA47-EB91-AFD0-92F66288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B348A4-474E-0D50-254D-FCF4116E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1197E7-246A-4ACD-1091-90A6B04E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67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0E7240-533F-0E67-DE55-C4D2003E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4DFA40-99D3-F7FD-D4CF-F4E795D5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9B8A1D-DE6F-1A56-582E-08E4612C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3C099E-4F90-EF50-ECD1-AE8FD5F6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04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85E8E2-BC73-F868-937E-99C543AA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47A389-E41E-9C61-D385-C989B959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A515-A8EF-93B5-CD61-AEC94111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4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7A93E-9DB3-78A1-E85C-FA0B78FB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2A2DC-847A-5A84-83B6-C357721D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A3BBE3-1D88-089D-B545-61678D9F0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90B6F6-9902-4282-FC53-A4EDEAA6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22C3B0-B9CC-3EA6-D068-5B216DA2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1125E-1F42-24EE-CED0-D97FBAE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056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956C9-ED5A-36AF-F1AD-2D769C1A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73D4AE-43F1-189F-2C8A-C93679D4B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14E19D-1458-3E25-4CBE-5B9E7A7FC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1340EA-B49C-88C9-F64C-75C5A45F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D60321-04F3-F537-CEB5-AE662E6B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8D4E42-CFAC-8C84-E7D8-E84DDDE3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32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20242A-DD79-F052-32AA-0E2CA756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185CAF-B50A-3987-E00A-AA59C54C2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93ACDC-BDAD-90A5-FC8B-AA50AE5ED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F9927-639B-4033-9A0F-8FF0149683A0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B7C44D-64A2-1402-6619-EFBA2DAAD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667B1-39C9-8316-B223-2F4032FD7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9007-8ACA-4510-AAF2-80FB51F4C7C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98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11" Type="http://schemas.openxmlformats.org/officeDocument/2006/relationships/image" Target="../media/image12.sv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Nombre de la empresa&#10;&#10;Descripción generada automáticamente con confianza baja">
            <a:extLst>
              <a:ext uri="{FF2B5EF4-FFF2-40B4-BE49-F238E27FC236}">
                <a16:creationId xmlns:a16="http://schemas.microsoft.com/office/drawing/2014/main" id="{49DFD6F9-9CB5-488F-088D-0FACDE150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7" y="643467"/>
            <a:ext cx="4456852" cy="5571066"/>
          </a:xfrm>
          <a:prstGeom prst="rect">
            <a:avLst/>
          </a:prstGeom>
        </p:spPr>
      </p:pic>
      <p:sp>
        <p:nvSpPr>
          <p:cNvPr id="30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1A1BE55B-C72E-C30B-8F87-D156B9265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9" y="643467"/>
            <a:ext cx="4456852" cy="5571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776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CAD48B-6240-1258-063C-B6B483524424}"/>
              </a:ext>
            </a:extLst>
          </p:cNvPr>
          <p:cNvSpPr txBox="1">
            <a:spLocks/>
          </p:cNvSpPr>
          <p:nvPr/>
        </p:nvSpPr>
        <p:spPr>
          <a:xfrm>
            <a:off x="332936" y="746559"/>
            <a:ext cx="11376025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Herramienta de fertilización de </a:t>
            </a:r>
            <a:r>
              <a:rPr lang="es-ES" dirty="0" err="1"/>
              <a:t>plataformatierra</a:t>
            </a:r>
            <a:endParaRPr lang="es-ES" dirty="0"/>
          </a:p>
        </p:txBody>
      </p:sp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833EF8EE-C3F7-05A1-7597-BA2754C28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409" y="1408355"/>
            <a:ext cx="8167182" cy="53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2" name="Picture 3" descr="C:\Fundación Cajamar\Fotos Fundación\Cultivos\ALCACHOFA\alcacolbyn.jpg">
            <a:extLst>
              <a:ext uri="{FF2B5EF4-FFF2-40B4-BE49-F238E27FC236}">
                <a16:creationId xmlns:a16="http://schemas.microsoft.com/office/drawing/2014/main" id="{82E86802-97B3-F2AB-C974-A27571BB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2" y="2058638"/>
            <a:ext cx="4221659" cy="247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Un jardín con plantas&#10;&#10;Descripción generada automáticamente">
            <a:extLst>
              <a:ext uri="{FF2B5EF4-FFF2-40B4-BE49-F238E27FC236}">
                <a16:creationId xmlns:a16="http://schemas.microsoft.com/office/drawing/2014/main" id="{C9849A2A-3620-9757-6824-DE3CEDA36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203" y="1571815"/>
            <a:ext cx="3949630" cy="29622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AD3B8B9-5597-E581-32A8-EA66030F2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833" y="1571815"/>
            <a:ext cx="4013167" cy="3009876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4998805-AE1C-4D87-54C8-8CCBE633F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25108"/>
              </p:ext>
            </p:extLst>
          </p:nvPr>
        </p:nvGraphicFramePr>
        <p:xfrm>
          <a:off x="45482" y="4711186"/>
          <a:ext cx="6637905" cy="1773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4241">
                  <a:extLst>
                    <a:ext uri="{9D8B030D-6E8A-4147-A177-3AD203B41FA5}">
                      <a16:colId xmlns:a16="http://schemas.microsoft.com/office/drawing/2014/main" val="1076533831"/>
                    </a:ext>
                  </a:extLst>
                </a:gridCol>
                <a:gridCol w="1258416">
                  <a:extLst>
                    <a:ext uri="{9D8B030D-6E8A-4147-A177-3AD203B41FA5}">
                      <a16:colId xmlns:a16="http://schemas.microsoft.com/office/drawing/2014/main" val="4116308249"/>
                    </a:ext>
                  </a:extLst>
                </a:gridCol>
                <a:gridCol w="1258416">
                  <a:extLst>
                    <a:ext uri="{9D8B030D-6E8A-4147-A177-3AD203B41FA5}">
                      <a16:colId xmlns:a16="http://schemas.microsoft.com/office/drawing/2014/main" val="2484188194"/>
                    </a:ext>
                  </a:extLst>
                </a:gridCol>
                <a:gridCol w="1258416">
                  <a:extLst>
                    <a:ext uri="{9D8B030D-6E8A-4147-A177-3AD203B41FA5}">
                      <a16:colId xmlns:a16="http://schemas.microsoft.com/office/drawing/2014/main" val="3276935073"/>
                    </a:ext>
                  </a:extLst>
                </a:gridCol>
                <a:gridCol w="1258416">
                  <a:extLst>
                    <a:ext uri="{9D8B030D-6E8A-4147-A177-3AD203B41FA5}">
                      <a16:colId xmlns:a16="http://schemas.microsoft.com/office/drawing/2014/main" val="692926960"/>
                    </a:ext>
                  </a:extLst>
                </a:gridCol>
              </a:tblGrid>
              <a:tr h="26340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PRODUCCIÓN PRECOZ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PRODUCCIÓN FINAL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136185"/>
                  </a:ext>
                </a:extLst>
              </a:tr>
              <a:tr h="45998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Tratamiento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Rendimiento                            (kg m</a:t>
                      </a:r>
                      <a:r>
                        <a:rPr lang="es-ES" sz="1200" u="none" strike="noStrike" baseline="30000">
                          <a:effectLst/>
                        </a:rPr>
                        <a:t>-2</a:t>
                      </a:r>
                      <a:r>
                        <a:rPr lang="es-ES" sz="1200" u="none" strike="noStrike">
                          <a:effectLst/>
                        </a:rPr>
                        <a:t>)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Peso medio                          (kg)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Rendimiento                            (kg m</a:t>
                      </a:r>
                      <a:r>
                        <a:rPr lang="es-ES" sz="1200" u="none" strike="noStrike" baseline="30000">
                          <a:effectLst/>
                        </a:rPr>
                        <a:t>-2</a:t>
                      </a:r>
                      <a:r>
                        <a:rPr lang="es-ES" sz="1200" u="none" strike="noStrike">
                          <a:effectLst/>
                        </a:rPr>
                        <a:t>)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Peso medio                          (kg)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7638407"/>
                  </a:ext>
                </a:extLst>
              </a:tr>
              <a:tr h="39314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Acolchado negro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2,59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0,905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6,29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0,912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2293822"/>
                  </a:ext>
                </a:extLst>
              </a:tr>
              <a:tr h="39314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Sin acolchar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2,05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0,943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6,29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0,912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8569998"/>
                  </a:ext>
                </a:extLst>
              </a:tr>
              <a:tr h="2634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Significación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n.s.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n.s.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n.s.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 err="1">
                          <a:effectLst/>
                        </a:rPr>
                        <a:t>n.s.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919296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DF80849-6610-AD44-2B79-C717FC440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31933"/>
              </p:ext>
            </p:extLst>
          </p:nvPr>
        </p:nvGraphicFramePr>
        <p:xfrm>
          <a:off x="6683387" y="4980111"/>
          <a:ext cx="5508613" cy="137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4361">
                  <a:extLst>
                    <a:ext uri="{9D8B030D-6E8A-4147-A177-3AD203B41FA5}">
                      <a16:colId xmlns:a16="http://schemas.microsoft.com/office/drawing/2014/main" val="519134448"/>
                    </a:ext>
                  </a:extLst>
                </a:gridCol>
                <a:gridCol w="1356599">
                  <a:extLst>
                    <a:ext uri="{9D8B030D-6E8A-4147-A177-3AD203B41FA5}">
                      <a16:colId xmlns:a16="http://schemas.microsoft.com/office/drawing/2014/main" val="949661209"/>
                    </a:ext>
                  </a:extLst>
                </a:gridCol>
                <a:gridCol w="2507653">
                  <a:extLst>
                    <a:ext uri="{9D8B030D-6E8A-4147-A177-3AD203B41FA5}">
                      <a16:colId xmlns:a16="http://schemas.microsoft.com/office/drawing/2014/main" val="1338503840"/>
                    </a:ext>
                  </a:extLst>
                </a:gridCol>
              </a:tblGrid>
              <a:tr h="52876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Tratamiento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Consumo agua                                               (m</a:t>
                      </a:r>
                      <a:r>
                        <a:rPr lang="es-ES" sz="1200" u="none" strike="noStrike" baseline="30000" dirty="0">
                          <a:effectLst/>
                        </a:rPr>
                        <a:t>3 </a:t>
                      </a:r>
                      <a:r>
                        <a:rPr lang="es-ES" sz="1200" u="none" strike="noStrike" dirty="0">
                          <a:effectLst/>
                        </a:rPr>
                        <a:t>ha</a:t>
                      </a:r>
                      <a:r>
                        <a:rPr lang="es-ES" sz="1200" u="none" strike="noStrike" baseline="30000" dirty="0">
                          <a:effectLst/>
                        </a:rPr>
                        <a:t>-1</a:t>
                      </a:r>
                      <a:r>
                        <a:rPr lang="es-ES" sz="1200" u="none" strike="noStrike" dirty="0">
                          <a:effectLst/>
                        </a:rPr>
                        <a:t>)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Eficiencia de riego                                                                    (kg producción comercial m</a:t>
                      </a:r>
                      <a:r>
                        <a:rPr lang="es-ES" sz="1200" u="none" strike="noStrike" baseline="30000">
                          <a:effectLst/>
                        </a:rPr>
                        <a:t>3</a:t>
                      </a:r>
                      <a:r>
                        <a:rPr lang="es-ES" sz="1200" u="none" strike="noStrike">
                          <a:effectLst/>
                        </a:rPr>
                        <a:t>agua</a:t>
                      </a:r>
                      <a:r>
                        <a:rPr lang="es-ES" sz="1200" u="none" strike="noStrike" baseline="30000">
                          <a:effectLst/>
                        </a:rPr>
                        <a:t>-1</a:t>
                      </a:r>
                      <a:r>
                        <a:rPr lang="es-ES" sz="1200" u="none" strike="noStrike">
                          <a:effectLst/>
                        </a:rPr>
                        <a:t>)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3593584"/>
                  </a:ext>
                </a:extLst>
              </a:tr>
              <a:tr h="4230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Testigo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1.868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33,7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153094"/>
                  </a:ext>
                </a:extLst>
              </a:tr>
              <a:tr h="4230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Acolchado negro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1.387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45,3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3013567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D0B680D6-28E9-DECE-5C97-3155035B9461}"/>
              </a:ext>
            </a:extLst>
          </p:cNvPr>
          <p:cNvSpPr txBox="1">
            <a:spLocks/>
          </p:cNvSpPr>
          <p:nvPr/>
        </p:nvSpPr>
        <p:spPr>
          <a:xfrm>
            <a:off x="339331" y="829983"/>
            <a:ext cx="11376025" cy="86177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Los acolchados, aspectos de su manejo y mejora de la eficiencia en el uso de agua de riego</a:t>
            </a:r>
          </a:p>
        </p:txBody>
      </p:sp>
    </p:spTree>
    <p:extLst>
      <p:ext uri="{BB962C8B-B14F-4D97-AF65-F5344CB8AC3E}">
        <p14:creationId xmlns:p14="http://schemas.microsoft.com/office/powerpoint/2010/main" val="152287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98BE76-B43E-FED5-9967-1DA5D8D373DF}"/>
              </a:ext>
            </a:extLst>
          </p:cNvPr>
          <p:cNvSpPr txBox="1">
            <a:spLocks/>
          </p:cNvSpPr>
          <p:nvPr/>
        </p:nvSpPr>
        <p:spPr>
          <a:xfrm>
            <a:off x="0" y="39823"/>
            <a:ext cx="11376025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Los sistemas de semiforzado y la mejora en la eficiencia del uso agua riego</a:t>
            </a:r>
          </a:p>
        </p:txBody>
      </p:sp>
      <p:pic>
        <p:nvPicPr>
          <p:cNvPr id="3" name="Imagen 2" descr="Imagen que contiene exterior, cerca, agua, tablero&#10;&#10;Descripción generada automáticamente">
            <a:extLst>
              <a:ext uri="{FF2B5EF4-FFF2-40B4-BE49-F238E27FC236}">
                <a16:creationId xmlns:a16="http://schemas.microsoft.com/office/drawing/2014/main" id="{168DEFD4-0CC2-F517-E057-8EBE4206C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37" y="2132869"/>
            <a:ext cx="2969431" cy="222707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E8DEB3B-E7AF-D7B5-6228-18180AFF9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310948"/>
              </p:ext>
            </p:extLst>
          </p:nvPr>
        </p:nvGraphicFramePr>
        <p:xfrm>
          <a:off x="3352640" y="1421031"/>
          <a:ext cx="7776602" cy="2386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862">
                  <a:extLst>
                    <a:ext uri="{9D8B030D-6E8A-4147-A177-3AD203B41FA5}">
                      <a16:colId xmlns:a16="http://schemas.microsoft.com/office/drawing/2014/main" val="837286341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742143881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4173521398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212196065"/>
                    </a:ext>
                  </a:extLst>
                </a:gridCol>
                <a:gridCol w="924704">
                  <a:extLst>
                    <a:ext uri="{9D8B030D-6E8A-4147-A177-3AD203B41FA5}">
                      <a16:colId xmlns:a16="http://schemas.microsoft.com/office/drawing/2014/main" val="1835607260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4069653188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045760112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524725581"/>
                    </a:ext>
                  </a:extLst>
                </a:gridCol>
                <a:gridCol w="924704">
                  <a:extLst>
                    <a:ext uri="{9D8B030D-6E8A-4147-A177-3AD203B41FA5}">
                      <a16:colId xmlns:a16="http://schemas.microsoft.com/office/drawing/2014/main" val="2127959884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656233670"/>
                    </a:ext>
                  </a:extLst>
                </a:gridCol>
              </a:tblGrid>
              <a:tr h="20801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 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PRODUCCIÓN PRECOZ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PRODUCCIÓN FINAL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29270"/>
                  </a:ext>
                </a:extLst>
              </a:tr>
              <a:tr h="6899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Tratamiento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Rendimiento            Sin Semillas                        (kg m</a:t>
                      </a:r>
                      <a:r>
                        <a:rPr lang="es-ES" sz="1000" u="none" strike="noStrike" baseline="30000">
                          <a:effectLst/>
                        </a:rPr>
                        <a:t>-2</a:t>
                      </a:r>
                      <a:r>
                        <a:rPr lang="es-ES" sz="1000" u="none" strike="noStrike">
                          <a:effectLst/>
                        </a:rPr>
                        <a:t>)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Peso Medio Sin semillas                             (kg)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Rendimiento polinizador                         (kg m</a:t>
                      </a:r>
                      <a:r>
                        <a:rPr lang="es-ES" sz="1000" u="none" strike="noStrike" baseline="30000" dirty="0">
                          <a:effectLst/>
                        </a:rPr>
                        <a:t>-2</a:t>
                      </a:r>
                      <a:r>
                        <a:rPr lang="es-ES" sz="1000" u="none" strike="noStrike" dirty="0">
                          <a:effectLst/>
                        </a:rPr>
                        <a:t>)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Rendimiento total comercial (kg m</a:t>
                      </a:r>
                      <a:r>
                        <a:rPr lang="es-ES" sz="1000" u="none" strike="noStrike" baseline="30000" dirty="0">
                          <a:effectLst/>
                        </a:rPr>
                        <a:t>-2</a:t>
                      </a:r>
                      <a:r>
                        <a:rPr lang="es-ES" sz="1000" u="none" strike="noStrike" dirty="0">
                          <a:effectLst/>
                        </a:rPr>
                        <a:t>)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Rendimiento                         (kg/m</a:t>
                      </a:r>
                      <a:r>
                        <a:rPr lang="es-ES" sz="1000" u="none" strike="noStrike" baseline="30000" dirty="0">
                          <a:effectLst/>
                        </a:rPr>
                        <a:t>2</a:t>
                      </a:r>
                      <a:r>
                        <a:rPr lang="es-ES" sz="1000" u="none" strike="noStrike" dirty="0">
                          <a:effectLst/>
                        </a:rPr>
                        <a:t>)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Peso Medio                              (kg)</a:t>
                      </a:r>
                      <a:endParaRPr lang="es-E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Rendimiento polinizador                         (kg/m</a:t>
                      </a:r>
                      <a:r>
                        <a:rPr lang="es-ES" sz="1000" u="none" strike="noStrike" baseline="30000">
                          <a:effectLst/>
                        </a:rPr>
                        <a:t>2</a:t>
                      </a:r>
                      <a:r>
                        <a:rPr lang="es-ES" sz="1000" u="none" strike="noStrike">
                          <a:effectLst/>
                        </a:rPr>
                        <a:t>)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Rendimiento total comercial (kg/m</a:t>
                      </a:r>
                      <a:r>
                        <a:rPr lang="es-ES" sz="1000" u="none" strike="noStrike" baseline="30000">
                          <a:effectLst/>
                        </a:rPr>
                        <a:t>2</a:t>
                      </a:r>
                      <a:r>
                        <a:rPr lang="es-ES" sz="1000" u="none" strike="noStrike">
                          <a:effectLst/>
                        </a:rPr>
                        <a:t>)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Deforme                  (kg/m</a:t>
                      </a:r>
                      <a:r>
                        <a:rPr lang="es-ES" sz="1000" u="none" strike="noStrike" baseline="30000">
                          <a:effectLst/>
                        </a:rPr>
                        <a:t>2</a:t>
                      </a:r>
                      <a:r>
                        <a:rPr lang="es-ES" sz="1000" u="none" strike="noStrike">
                          <a:effectLst/>
                        </a:rPr>
                        <a:t>)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2618446190"/>
                  </a:ext>
                </a:extLst>
              </a:tr>
              <a:tr h="3494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Acolchado y microtúnel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4,37 a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5,492     c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0,39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4,77 a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7,09 a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5,553   b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1,23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8,33 a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0,04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158204729"/>
                  </a:ext>
                </a:extLst>
              </a:tr>
              <a:tr h="31046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Microtúnel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2,67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6,059   bc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0,33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3,01   b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5,70   </a:t>
                      </a:r>
                      <a:r>
                        <a:rPr lang="es-ES" sz="1000" u="none" strike="noStrike" dirty="0" err="1">
                          <a:effectLst/>
                        </a:rPr>
                        <a:t>bc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6,250 a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1,14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6,84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0,06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3103071502"/>
                  </a:ext>
                </a:extLst>
              </a:tr>
              <a:tr h="31046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Acolchado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2,32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6,702 a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0,19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2,51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5,90 ab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6,626 a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0,94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6,84   b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0,20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3872620967"/>
                  </a:ext>
                </a:extLst>
              </a:tr>
              <a:tr h="31046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Testigo</a:t>
                      </a:r>
                      <a:endParaRPr lang="es-E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1,21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6,218 ab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0,40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1,61   b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4,49     c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 dirty="0">
                          <a:effectLst/>
                        </a:rPr>
                        <a:t>6,379 a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0,79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5,28     c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0,13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3082829613"/>
                  </a:ext>
                </a:extLst>
              </a:tr>
              <a:tr h="20801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Significación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**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*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n.s.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**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**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90%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n.s.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**</a:t>
                      </a:r>
                      <a:endParaRPr lang="es-ES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 err="1">
                          <a:effectLst/>
                        </a:rPr>
                        <a:t>n.s.</a:t>
                      </a:r>
                      <a:endParaRPr lang="es-ES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68" marR="8068" marT="8068" marB="0" anchor="ctr"/>
                </a:tc>
                <a:extLst>
                  <a:ext uri="{0D108BD9-81ED-4DB2-BD59-A6C34878D82A}">
                    <a16:rowId xmlns:a16="http://schemas.microsoft.com/office/drawing/2014/main" val="169377562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F4EE4DE-5D84-F769-A3C0-9C3F3EA30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043068"/>
              </p:ext>
            </p:extLst>
          </p:nvPr>
        </p:nvGraphicFramePr>
        <p:xfrm>
          <a:off x="201478" y="4855315"/>
          <a:ext cx="3536032" cy="163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8954">
                  <a:extLst>
                    <a:ext uri="{9D8B030D-6E8A-4147-A177-3AD203B41FA5}">
                      <a16:colId xmlns:a16="http://schemas.microsoft.com/office/drawing/2014/main" val="3339767092"/>
                    </a:ext>
                  </a:extLst>
                </a:gridCol>
                <a:gridCol w="768274">
                  <a:extLst>
                    <a:ext uri="{9D8B030D-6E8A-4147-A177-3AD203B41FA5}">
                      <a16:colId xmlns:a16="http://schemas.microsoft.com/office/drawing/2014/main" val="2843822838"/>
                    </a:ext>
                  </a:extLst>
                </a:gridCol>
                <a:gridCol w="1388804">
                  <a:extLst>
                    <a:ext uri="{9D8B030D-6E8A-4147-A177-3AD203B41FA5}">
                      <a16:colId xmlns:a16="http://schemas.microsoft.com/office/drawing/2014/main" val="631292489"/>
                    </a:ext>
                  </a:extLst>
                </a:gridCol>
              </a:tblGrid>
              <a:tr h="54041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Tratamiento</a:t>
                      </a:r>
                      <a:endParaRPr lang="es-ES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Consumo agua                                               (m</a:t>
                      </a:r>
                      <a:r>
                        <a:rPr lang="es-ES" sz="1200" u="none" strike="noStrike" baseline="30000" dirty="0">
                          <a:effectLst/>
                        </a:rPr>
                        <a:t>3 </a:t>
                      </a:r>
                      <a:r>
                        <a:rPr lang="es-ES" sz="1200" u="none" strike="noStrike" dirty="0">
                          <a:effectLst/>
                        </a:rPr>
                        <a:t>ha</a:t>
                      </a:r>
                      <a:r>
                        <a:rPr lang="es-ES" sz="1200" u="none" strike="noStrike" baseline="30000" dirty="0">
                          <a:effectLst/>
                        </a:rPr>
                        <a:t>-1</a:t>
                      </a:r>
                      <a:r>
                        <a:rPr lang="es-ES" sz="1200" u="none" strike="noStrike" dirty="0">
                          <a:effectLst/>
                        </a:rPr>
                        <a:t>)</a:t>
                      </a:r>
                      <a:endParaRPr lang="es-ES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Eficiencia de riego                                                                    (kg producción comercial  m</a:t>
                      </a:r>
                      <a:r>
                        <a:rPr lang="es-ES" sz="1200" u="none" strike="noStrike" baseline="30000" dirty="0">
                          <a:effectLst/>
                        </a:rPr>
                        <a:t>3</a:t>
                      </a:r>
                      <a:r>
                        <a:rPr lang="es-ES" sz="1200" u="none" strike="noStrike" dirty="0">
                          <a:effectLst/>
                        </a:rPr>
                        <a:t>agua</a:t>
                      </a:r>
                      <a:r>
                        <a:rPr lang="es-ES" sz="1200" u="none" strike="noStrike" baseline="30000" dirty="0">
                          <a:effectLst/>
                        </a:rPr>
                        <a:t>-1</a:t>
                      </a:r>
                      <a:r>
                        <a:rPr lang="es-ES" sz="1200" u="none" strike="noStrike" dirty="0">
                          <a:effectLst/>
                        </a:rPr>
                        <a:t>)</a:t>
                      </a:r>
                      <a:endParaRPr lang="es-ES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2408559"/>
                  </a:ext>
                </a:extLst>
              </a:tr>
              <a:tr h="34562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Acolchado y </a:t>
                      </a:r>
                      <a:r>
                        <a:rPr lang="es-ES" sz="1200" u="none" strike="noStrike" dirty="0" err="1">
                          <a:effectLst/>
                        </a:rPr>
                        <a:t>microtúnel</a:t>
                      </a:r>
                      <a:endParaRPr lang="es-ES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1.374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60,6</a:t>
                      </a:r>
                      <a:endParaRPr lang="es-E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734568"/>
                  </a:ext>
                </a:extLst>
              </a:tr>
              <a:tr h="23237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Acolchado negro</a:t>
                      </a:r>
                      <a:endParaRPr lang="es-ES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1.193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57,3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6899022"/>
                  </a:ext>
                </a:extLst>
              </a:tr>
              <a:tr h="23237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Microtúnel</a:t>
                      </a:r>
                      <a:endParaRPr lang="es-ES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1.553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44,1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411718"/>
                  </a:ext>
                </a:extLst>
              </a:tr>
              <a:tr h="23237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Testigo</a:t>
                      </a:r>
                      <a:endParaRPr lang="es-ES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1.370</a:t>
                      </a:r>
                      <a:endParaRPr lang="es-ES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38,5</a:t>
                      </a:r>
                      <a:endParaRPr lang="es-ES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1395595"/>
                  </a:ext>
                </a:extLst>
              </a:tr>
            </a:tbl>
          </a:graphicData>
        </a:graphic>
      </p:graphicFrame>
      <p:pic>
        <p:nvPicPr>
          <p:cNvPr id="6" name="Picture 1">
            <a:extLst>
              <a:ext uri="{FF2B5EF4-FFF2-40B4-BE49-F238E27FC236}">
                <a16:creationId xmlns:a16="http://schemas.microsoft.com/office/drawing/2014/main" id="{A5DD340A-D5F4-6F05-E953-7C97692B2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5" b="3106"/>
          <a:stretch/>
        </p:blipFill>
        <p:spPr bwMode="auto">
          <a:xfrm>
            <a:off x="4056719" y="3860556"/>
            <a:ext cx="4845610" cy="28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09C1D3-3C2F-CDDB-835A-C550CDAC65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538" y="4034959"/>
            <a:ext cx="1907704" cy="254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09EF46F-D143-AD5E-40DC-68F39C5811E2}"/>
              </a:ext>
            </a:extLst>
          </p:cNvPr>
          <p:cNvSpPr txBox="1">
            <a:spLocks noChangeArrowheads="1"/>
          </p:cNvSpPr>
          <p:nvPr/>
        </p:nvSpPr>
        <p:spPr>
          <a:xfrm>
            <a:off x="4105367" y="1620611"/>
            <a:ext cx="8855199" cy="2539732"/>
          </a:xfrm>
          <a:prstGeom prst="rect">
            <a:avLst/>
          </a:prstGeom>
        </p:spPr>
        <p:txBody>
          <a:bodyPr/>
          <a:lstStyle/>
          <a:p>
            <a:r>
              <a:rPr lang="es-ES" b="1" dirty="0">
                <a:cs typeface="Arial" panose="020B0604020202020204" pitchFamily="34" charset="0"/>
              </a:rPr>
              <a:t>Material y métodos</a:t>
            </a:r>
          </a:p>
          <a:p>
            <a:pPr marL="800100" lvl="1" indent="-342900" algn="just">
              <a:buFontTx/>
              <a:buChar char="-"/>
            </a:pPr>
            <a:r>
              <a:rPr lang="es-ES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Apio</a:t>
            </a:r>
            <a:r>
              <a:rPr lang="es-E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acolchado con polietileno negro (100 galgas)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cubierta flotante utilizando polipropileno no tejido (17 g/m</a:t>
            </a:r>
            <a:r>
              <a:rPr lang="es-ES" sz="20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combinación de cubierta flotante y acolchado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testigo sin sistema de </a:t>
            </a:r>
            <a:r>
              <a:rPr lang="es-ES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semiforzado</a:t>
            </a:r>
            <a:r>
              <a:rPr lang="es-E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S_tradnl" sz="20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endParaRPr lang="es-ES" sz="22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s-ES_tradnl" sz="20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Imagen 2" descr="Un campo de pasto&#10;&#10;Descripción generada automáticamente">
            <a:extLst>
              <a:ext uri="{FF2B5EF4-FFF2-40B4-BE49-F238E27FC236}">
                <a16:creationId xmlns:a16="http://schemas.microsoft.com/office/drawing/2014/main" id="{67B1B4E3-4181-A223-798C-AC39ADA68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8" y="3461890"/>
            <a:ext cx="4211960" cy="3158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7CF674-B01F-403C-56CC-6A6F30F9D6C3}"/>
              </a:ext>
            </a:extLst>
          </p:cNvPr>
          <p:cNvSpPr txBox="1">
            <a:spLocks noChangeArrowheads="1"/>
          </p:cNvSpPr>
          <p:nvPr/>
        </p:nvSpPr>
        <p:spPr>
          <a:xfrm>
            <a:off x="4303710" y="3785680"/>
            <a:ext cx="5211933" cy="1752600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es-E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Las necesidades de riego se calcularon a partir de la evapotranspiración del cultivo (</a:t>
            </a:r>
            <a:r>
              <a:rPr lang="es-ES" sz="20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es-E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), mediante el método de del evaporímetro de cubeta clase A. </a:t>
            </a:r>
          </a:p>
          <a:p>
            <a:pPr marL="342900" indent="-342900" algn="just">
              <a:buFontTx/>
              <a:buChar char="-"/>
            </a:pPr>
            <a:endParaRPr lang="es-E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Las correcciones se hicieron para cada </a:t>
            </a:r>
            <a:r>
              <a:rPr lang="es-ES" sz="20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semiforzado</a:t>
            </a:r>
            <a:r>
              <a:rPr lang="es-E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utilizando sondas de suelo, tensiómetro </a:t>
            </a:r>
            <a:r>
              <a:rPr lang="es-ES" sz="20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Watermark</a:t>
            </a:r>
            <a:r>
              <a:rPr lang="es-E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 diferentes profundidades, 20 y 40 cm. </a:t>
            </a:r>
          </a:p>
          <a:p>
            <a:endParaRPr lang="es-ES_tradnl" sz="2000" kern="0" dirty="0">
              <a:solidFill>
                <a:schemeClr val="accent5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s-ES_tradnl" sz="2000" kern="0" dirty="0">
              <a:solidFill>
                <a:schemeClr val="accent5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3E136C1-C512-522F-D509-3E41C2126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055" y="3805852"/>
            <a:ext cx="2671670" cy="20037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D5BD46-A317-AD7B-1C69-CFABD7F6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20" y="1705089"/>
            <a:ext cx="3524890" cy="17525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402D4B7-1957-4153-B379-5C1908B7AC20}"/>
              </a:ext>
            </a:extLst>
          </p:cNvPr>
          <p:cNvSpPr txBox="1">
            <a:spLocks/>
          </p:cNvSpPr>
          <p:nvPr/>
        </p:nvSpPr>
        <p:spPr>
          <a:xfrm>
            <a:off x="486141" y="758837"/>
            <a:ext cx="11376025" cy="86177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Influencia de sistemas de </a:t>
            </a:r>
            <a:r>
              <a:rPr lang="es-ES" dirty="0" err="1"/>
              <a:t>semiforzado</a:t>
            </a:r>
            <a:r>
              <a:rPr lang="es-ES" dirty="0"/>
              <a:t> sobre las necesidades de riego en un cultivo de apio</a:t>
            </a:r>
          </a:p>
        </p:txBody>
      </p:sp>
    </p:spTree>
    <p:extLst>
      <p:ext uri="{BB962C8B-B14F-4D97-AF65-F5344CB8AC3E}">
        <p14:creationId xmlns:p14="http://schemas.microsoft.com/office/powerpoint/2010/main" val="21019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861C89E-90C1-A39B-FC49-883CEDCB0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123653"/>
              </p:ext>
            </p:extLst>
          </p:nvPr>
        </p:nvGraphicFramePr>
        <p:xfrm>
          <a:off x="54244" y="3655617"/>
          <a:ext cx="5218845" cy="3054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381">
                  <a:extLst>
                    <a:ext uri="{9D8B030D-6E8A-4147-A177-3AD203B41FA5}">
                      <a16:colId xmlns:a16="http://schemas.microsoft.com/office/drawing/2014/main" val="2643172501"/>
                    </a:ext>
                  </a:extLst>
                </a:gridCol>
                <a:gridCol w="1276354">
                  <a:extLst>
                    <a:ext uri="{9D8B030D-6E8A-4147-A177-3AD203B41FA5}">
                      <a16:colId xmlns:a16="http://schemas.microsoft.com/office/drawing/2014/main" val="4245725942"/>
                    </a:ext>
                  </a:extLst>
                </a:gridCol>
                <a:gridCol w="959984">
                  <a:extLst>
                    <a:ext uri="{9D8B030D-6E8A-4147-A177-3AD203B41FA5}">
                      <a16:colId xmlns:a16="http://schemas.microsoft.com/office/drawing/2014/main" val="1698553944"/>
                    </a:ext>
                  </a:extLst>
                </a:gridCol>
                <a:gridCol w="657913">
                  <a:extLst>
                    <a:ext uri="{9D8B030D-6E8A-4147-A177-3AD203B41FA5}">
                      <a16:colId xmlns:a16="http://schemas.microsoft.com/office/drawing/2014/main" val="396252166"/>
                    </a:ext>
                  </a:extLst>
                </a:gridCol>
                <a:gridCol w="1040213">
                  <a:extLst>
                    <a:ext uri="{9D8B030D-6E8A-4147-A177-3AD203B41FA5}">
                      <a16:colId xmlns:a16="http://schemas.microsoft.com/office/drawing/2014/main" val="3213483697"/>
                    </a:ext>
                  </a:extLst>
                </a:gridCol>
              </a:tblGrid>
              <a:tr h="328617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CLASIFICACIÓN. Apio confeccionado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979920"/>
                  </a:ext>
                </a:extLst>
              </a:tr>
              <a:tr h="328617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1ª categoría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2ª categoría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TOTAL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0542519"/>
                  </a:ext>
                </a:extLst>
              </a:tr>
              <a:tr h="168847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500-700 g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350-499 g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68314"/>
                  </a:ext>
                </a:extLst>
              </a:tr>
              <a:tr h="48838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TRATAMIENTO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TRATAMIENTO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Rendimiento                     (kg m</a:t>
                      </a:r>
                      <a:r>
                        <a:rPr lang="es-ES" sz="1000" u="none" strike="noStrike" baseline="30000" dirty="0">
                          <a:effectLst/>
                        </a:rPr>
                        <a:t>-2</a:t>
                      </a:r>
                      <a:r>
                        <a:rPr lang="es-ES" sz="1000" u="none" strike="noStrike" dirty="0">
                          <a:effectLst/>
                        </a:rPr>
                        <a:t>)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Rendimiento                     (kg m</a:t>
                      </a:r>
                      <a:r>
                        <a:rPr lang="es-ES" sz="1000" u="none" strike="noStrike" baseline="30000">
                          <a:effectLst/>
                        </a:rPr>
                        <a:t>-2</a:t>
                      </a:r>
                      <a:r>
                        <a:rPr lang="es-ES" sz="1000" u="none" strike="noStrike">
                          <a:effectLst/>
                        </a:rPr>
                        <a:t>)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Rendimiento                     (kg m</a:t>
                      </a:r>
                      <a:r>
                        <a:rPr lang="es-ES" sz="1000" u="none" strike="noStrike" baseline="30000" dirty="0">
                          <a:effectLst/>
                        </a:rPr>
                        <a:t>-2</a:t>
                      </a:r>
                      <a:r>
                        <a:rPr lang="es-ES" sz="1000" u="none" strike="noStrike" dirty="0">
                          <a:effectLst/>
                        </a:rPr>
                        <a:t>)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9059408"/>
                  </a:ext>
                </a:extLst>
              </a:tr>
              <a:tr h="2858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Acolchado negro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6,07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0,24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6,31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163100"/>
                  </a:ext>
                </a:extLst>
              </a:tr>
              <a:tr h="2858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2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Sin acolchar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6,06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0,30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6,35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9105438"/>
                  </a:ext>
                </a:extLst>
              </a:tr>
              <a:tr h="48838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3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>
                          <a:effectLst/>
                        </a:rPr>
                        <a:t>Con cubierta flotante y acolchado negro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5,95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0,31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6,25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7173024"/>
                  </a:ext>
                </a:extLst>
              </a:tr>
              <a:tr h="48838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Con cubierta flotante y sin acolchar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5,90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0,37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6,27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0314678"/>
                  </a:ext>
                </a:extLst>
              </a:tr>
              <a:tr h="191492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n.s.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n.s.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 dirty="0" err="1">
                          <a:effectLst/>
                        </a:rPr>
                        <a:t>n.s.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281220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542742C-1C38-FB82-8980-1B1A820A3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238183"/>
              </p:ext>
            </p:extLst>
          </p:nvPr>
        </p:nvGraphicFramePr>
        <p:xfrm>
          <a:off x="5475272" y="3725349"/>
          <a:ext cx="5063500" cy="297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 descr="Tren de carga pasando por el campo&#10;&#10;Descripción generada automáticamente con confianza baja">
            <a:extLst>
              <a:ext uri="{FF2B5EF4-FFF2-40B4-BE49-F238E27FC236}">
                <a16:creationId xmlns:a16="http://schemas.microsoft.com/office/drawing/2014/main" id="{32D7B6B0-E72C-0ADF-7C6E-09FB4426E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17"/>
          <a:stretch/>
        </p:blipFill>
        <p:spPr>
          <a:xfrm>
            <a:off x="56124" y="1816775"/>
            <a:ext cx="3206807" cy="18370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D49DE7-0748-F317-908A-0CBC7DF28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67"/>
          <a:stretch/>
        </p:blipFill>
        <p:spPr>
          <a:xfrm>
            <a:off x="3394223" y="1816775"/>
            <a:ext cx="3171630" cy="1810999"/>
          </a:xfrm>
          <a:prstGeom prst="rect">
            <a:avLst/>
          </a:prstGeom>
        </p:spPr>
      </p:pic>
      <p:pic>
        <p:nvPicPr>
          <p:cNvPr id="6" name="Imagen 5" descr="Un campo de pasto&#10;&#10;Descripción generada automáticamente con confianza media">
            <a:extLst>
              <a:ext uri="{FF2B5EF4-FFF2-40B4-BE49-F238E27FC236}">
                <a16:creationId xmlns:a16="http://schemas.microsoft.com/office/drawing/2014/main" id="{E04AEBC0-9958-741B-D877-52B562187C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0"/>
          <a:stretch/>
        </p:blipFill>
        <p:spPr>
          <a:xfrm>
            <a:off x="6699025" y="1790693"/>
            <a:ext cx="3171630" cy="183708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6DBEF61-512C-4A33-5536-B553331B423D}"/>
              </a:ext>
            </a:extLst>
          </p:cNvPr>
          <p:cNvSpPr txBox="1">
            <a:spLocks/>
          </p:cNvSpPr>
          <p:nvPr/>
        </p:nvSpPr>
        <p:spPr>
          <a:xfrm>
            <a:off x="407987" y="808239"/>
            <a:ext cx="11376025" cy="86177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Influencia de sistemas de </a:t>
            </a:r>
            <a:r>
              <a:rPr lang="es-ES" dirty="0" err="1"/>
              <a:t>semiforzado</a:t>
            </a:r>
            <a:r>
              <a:rPr lang="es-ES" dirty="0"/>
              <a:t> sobre las necesidades de riego en un cultivo de apio</a:t>
            </a:r>
          </a:p>
        </p:txBody>
      </p:sp>
    </p:spTree>
    <p:extLst>
      <p:ext uri="{BB962C8B-B14F-4D97-AF65-F5344CB8AC3E}">
        <p14:creationId xmlns:p14="http://schemas.microsoft.com/office/powerpoint/2010/main" val="2985792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C60C8D-CBBE-72DC-6354-F378458D0B88}"/>
              </a:ext>
            </a:extLst>
          </p:cNvPr>
          <p:cNvSpPr txBox="1">
            <a:spLocks/>
          </p:cNvSpPr>
          <p:nvPr/>
        </p:nvSpPr>
        <p:spPr>
          <a:xfrm>
            <a:off x="139850" y="129396"/>
            <a:ext cx="11376025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Los sistemas de semiforzado en el manejo de cultivos frutales</a:t>
            </a:r>
          </a:p>
        </p:txBody>
      </p:sp>
      <p:pic>
        <p:nvPicPr>
          <p:cNvPr id="3" name="Imagen 2" descr="Sendero entre los árboles&#10;&#10;Descripción generada automáticamente con confianza media">
            <a:extLst>
              <a:ext uri="{FF2B5EF4-FFF2-40B4-BE49-F238E27FC236}">
                <a16:creationId xmlns:a16="http://schemas.microsoft.com/office/drawing/2014/main" id="{B16659FF-BD44-3E1A-41B3-3164A053E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17" y="1443285"/>
            <a:ext cx="4547838" cy="3410879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10CD049-243C-E57E-333F-C4D2AAFD9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8691" y="1223880"/>
            <a:ext cx="6733309" cy="466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6" descr="Tren pasando por el campo&#10;&#10;Descripción generada con confianza alta">
            <a:extLst>
              <a:ext uri="{FF2B5EF4-FFF2-40B4-BE49-F238E27FC236}">
                <a16:creationId xmlns:a16="http://schemas.microsoft.com/office/drawing/2014/main" id="{B2F21AA4-ED8E-68C0-12D4-830B7D60F6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14"/>
          <a:stretch/>
        </p:blipFill>
        <p:spPr>
          <a:xfrm>
            <a:off x="1622594" y="4847024"/>
            <a:ext cx="2810164" cy="201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67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64D8D4-3BF8-5B9E-198B-F3D4F2B10D31}"/>
              </a:ext>
            </a:extLst>
          </p:cNvPr>
          <p:cNvSpPr txBox="1">
            <a:spLocks/>
          </p:cNvSpPr>
          <p:nvPr/>
        </p:nvSpPr>
        <p:spPr>
          <a:xfrm>
            <a:off x="-110059" y="0"/>
            <a:ext cx="11376025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 Riego automático en cultivos hortícolas al aire libre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6D4115-644E-8770-AB38-9916B38F1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6" y="1343700"/>
            <a:ext cx="1060881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ENSAYO RIEGO SANDÍA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1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Variedad: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Boston (</a:t>
            </a:r>
            <a:r>
              <a:rPr lang="es-ES" altLang="es-ES" sz="1800" dirty="0" err="1">
                <a:latin typeface="+mn-lt"/>
                <a:cs typeface="Arial" panose="020B0604020202020204" pitchFamily="34" charset="0"/>
              </a:rPr>
              <a:t>Nunhems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) / Azabache (</a:t>
            </a:r>
            <a:r>
              <a:rPr lang="es-ES" altLang="es-ES" sz="1800" dirty="0" err="1">
                <a:latin typeface="+mn-lt"/>
                <a:cs typeface="Arial" panose="020B0604020202020204" pitchFamily="34" charset="0"/>
              </a:rPr>
              <a:t>Intersemillas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Plantación: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5/4/23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Marco plantación: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3 x 1 m. 3.333 </a:t>
            </a:r>
            <a:r>
              <a:rPr lang="es-ES" altLang="es-ES" sz="1800" dirty="0" err="1">
                <a:latin typeface="+mn-lt"/>
                <a:cs typeface="Arial" panose="020B0604020202020204" pitchFamily="34" charset="0"/>
              </a:rPr>
              <a:t>pl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/ha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Sistema semiforzado: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Acolchado negro y </a:t>
            </a:r>
            <a:r>
              <a:rPr lang="es-ES" altLang="es-ES" sz="1800" dirty="0" err="1">
                <a:latin typeface="+mn-lt"/>
                <a:cs typeface="Arial" panose="020B0604020202020204" pitchFamily="34" charset="0"/>
              </a:rPr>
              <a:t>microtúnel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 con polipropileno no tejido 17 g/m</a:t>
            </a:r>
            <a:r>
              <a:rPr lang="es-ES" altLang="es-ES" sz="1800" baseline="30000" dirty="0">
                <a:latin typeface="+mn-lt"/>
                <a:cs typeface="Arial" panose="020B0604020202020204" pitchFamily="34" charset="0"/>
              </a:rPr>
              <a:t>2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Retirada </a:t>
            </a:r>
            <a:r>
              <a:rPr lang="es-ES" altLang="es-ES" sz="1800" b="1" dirty="0" err="1">
                <a:latin typeface="+mn-lt"/>
                <a:cs typeface="Arial" panose="020B0604020202020204" pitchFamily="34" charset="0"/>
              </a:rPr>
              <a:t>microtúnel</a:t>
            </a: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19/5/23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>
                <a:latin typeface="+mn-lt"/>
                <a:cs typeface="Arial" panose="020B0604020202020204" pitchFamily="34" charset="0"/>
              </a:rPr>
              <a:t>Recolección: 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12/7/23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+mn-lt"/>
                <a:cs typeface="Arial" panose="020B0604020202020204" pitchFamily="34" charset="0"/>
              </a:rPr>
              <a:t>Comparación sandía Riego criterio agronómico / sandía con sensores </a:t>
            </a:r>
            <a:r>
              <a:rPr lang="es-ES" altLang="es-ES" sz="1800" dirty="0" err="1">
                <a:latin typeface="+mn-lt"/>
                <a:cs typeface="Arial" panose="020B0604020202020204" pitchFamily="34" charset="0"/>
              </a:rPr>
              <a:t>Brioagro</a:t>
            </a:r>
            <a:r>
              <a:rPr lang="es-ES" altLang="es-ES" sz="1800" dirty="0">
                <a:latin typeface="+mn-lt"/>
                <a:cs typeface="Arial" panose="020B0604020202020204" pitchFamily="34" charset="0"/>
              </a:rPr>
              <a:t> y riego automático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B4637E47-23C8-234A-18DC-FA51E5B9B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921" y="3342371"/>
            <a:ext cx="16557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42101373-C1D9-D783-0925-556478856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2" y="3950637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E44D45-E6EE-7596-AD4E-413BBB7C9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695" y="3950637"/>
            <a:ext cx="354171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168;p9">
            <a:extLst>
              <a:ext uri="{FF2B5EF4-FFF2-40B4-BE49-F238E27FC236}">
                <a16:creationId xmlns:a16="http://schemas.microsoft.com/office/drawing/2014/main" id="{6A559A33-854A-19BA-7A67-D724CBA29B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3055" y="3964619"/>
            <a:ext cx="4674141" cy="264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66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B9BA4B-7F65-B028-0B3C-70D287FB8918}"/>
              </a:ext>
            </a:extLst>
          </p:cNvPr>
          <p:cNvSpPr txBox="1">
            <a:spLocks/>
          </p:cNvSpPr>
          <p:nvPr/>
        </p:nvSpPr>
        <p:spPr>
          <a:xfrm>
            <a:off x="139850" y="103819"/>
            <a:ext cx="11376025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Posibilidades del riego autónomo utilizando sensorización</a:t>
            </a:r>
          </a:p>
        </p:txBody>
      </p:sp>
      <p:pic>
        <p:nvPicPr>
          <p:cNvPr id="3" name="Imagen 2" descr="Imagen que contiene gente, grupo, agua, hombre&#10;&#10;Descripción generada automáticamente">
            <a:extLst>
              <a:ext uri="{FF2B5EF4-FFF2-40B4-BE49-F238E27FC236}">
                <a16:creationId xmlns:a16="http://schemas.microsoft.com/office/drawing/2014/main" id="{B0106C99-16C7-C315-0E0D-2CFB2F00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30" y="1274763"/>
            <a:ext cx="91440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FF70FFC-B082-6FA8-8C44-7C0958142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0" y="3559175"/>
            <a:ext cx="23764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FD311360-BB8B-843A-1588-7DF2E849A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12" y="3602215"/>
            <a:ext cx="26114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7922A45B-C7AC-B06F-FB72-5FFCA3A3D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544" y="3353350"/>
            <a:ext cx="6643456" cy="350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B0766F66-FDF3-E6D6-CDC1-6C6A3E967F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69" b="7348"/>
          <a:stretch/>
        </p:blipFill>
        <p:spPr bwMode="auto">
          <a:xfrm flipH="1">
            <a:off x="9506268" y="1662762"/>
            <a:ext cx="2640012" cy="14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9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2" name="Imagen 1" descr="Un pájaro parado en la calle&#10;&#10;El contenido generado por IA puede ser incorrecto.">
            <a:extLst>
              <a:ext uri="{FF2B5EF4-FFF2-40B4-BE49-F238E27FC236}">
                <a16:creationId xmlns:a16="http://schemas.microsoft.com/office/drawing/2014/main" id="{2B4CDACE-2254-5D4A-AA70-AFC6050DB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28" y="1043404"/>
            <a:ext cx="3691811" cy="2768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FD35B4-3B6C-3859-21A2-574F85296346}"/>
              </a:ext>
            </a:extLst>
          </p:cNvPr>
          <p:cNvSpPr txBox="1"/>
          <p:nvPr/>
        </p:nvSpPr>
        <p:spPr>
          <a:xfrm>
            <a:off x="3883937" y="1038669"/>
            <a:ext cx="5577464" cy="303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s-ES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Deficitario Sostenido (RDS). Aporte del 70% de las necesidades hídricas del cultivo a lo largo de todo el ciclo.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s-ES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Riego Deficitario Controlado 1 (RDC1). Aporte del 60% de las necesidades hídricas del cultivo durante la caída fisiológica de los frutos (del estado 71 al 77 de la escala BBCH; del 1 de mayo al 1 de julio). Fuera de este </a:t>
            </a:r>
            <a:r>
              <a:rPr lang="es-ES" sz="11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periodo</a:t>
            </a:r>
            <a:r>
              <a:rPr lang="es-ES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los árboles reciben el 100% de sus necesidades.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s-ES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Riego Deficitario Controlado 2 (RDC2). Aporte del 40% de las necesidades hídricas del cultivo durante la caída fisiológica de los frutos (del 1 de mayo al 1 de julio). Fuera de este periodo, los árboles reciben el 100% de sus necesidades. 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s-ES" sz="1200" kern="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Control. Aporte del 100% de las necesidades hídricas del cultivo durante todo el ciclo de cultivo. </a:t>
            </a:r>
            <a:endParaRPr lang="es-ES" sz="1200" dirty="0"/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s-ES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4CD0465D-5807-F00D-BB2C-7470749A1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5" y="4756041"/>
            <a:ext cx="2620010" cy="1871980"/>
          </a:xfrm>
          <a:prstGeom prst="rect">
            <a:avLst/>
          </a:prstGeom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46FACC81-28F3-7D5D-131B-1137F566B5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620" y="4756041"/>
            <a:ext cx="2620010" cy="1871980"/>
          </a:xfrm>
          <a:prstGeom prst="rect">
            <a:avLst/>
          </a:prstGeom>
        </p:spPr>
      </p:pic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CF7792E9-8F7E-DED8-1BCE-01239DAB0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853" y="4756041"/>
            <a:ext cx="2620010" cy="1871980"/>
          </a:xfrm>
          <a:prstGeom prst="rect">
            <a:avLst/>
          </a:prstGeom>
        </p:spPr>
      </p:pic>
      <p:pic>
        <p:nvPicPr>
          <p:cNvPr id="8" name="Imagen 7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0C3F26C1-84FB-38F5-FDF9-A80B995AC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668" y="4756041"/>
            <a:ext cx="2620010" cy="1871980"/>
          </a:xfrm>
          <a:prstGeom prst="rect">
            <a:avLst/>
          </a:prstGeom>
        </p:spPr>
      </p:pic>
      <p:pic>
        <p:nvPicPr>
          <p:cNvPr id="9" name="Imagen 8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6187C690-4338-B9FE-849A-8CAC0797C8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599" y="805853"/>
            <a:ext cx="2620010" cy="1871980"/>
          </a:xfrm>
          <a:prstGeom prst="rect">
            <a:avLst/>
          </a:prstGeom>
        </p:spPr>
      </p:pic>
      <p:pic>
        <p:nvPicPr>
          <p:cNvPr id="10" name="Imagen 9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27E7D349-9B41-DE0B-9BC0-8DC28353B8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114" y="2647985"/>
            <a:ext cx="2620010" cy="18719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688E126-6B71-2347-7986-E352573F86E2}"/>
              </a:ext>
            </a:extLst>
          </p:cNvPr>
          <p:cNvSpPr txBox="1">
            <a:spLocks/>
          </p:cNvSpPr>
          <p:nvPr/>
        </p:nvSpPr>
        <p:spPr>
          <a:xfrm>
            <a:off x="407988" y="404813"/>
            <a:ext cx="102106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Riego deficitario controlado y sostenido del caqui</a:t>
            </a:r>
          </a:p>
        </p:txBody>
      </p:sp>
    </p:spTree>
    <p:extLst>
      <p:ext uri="{BB962C8B-B14F-4D97-AF65-F5344CB8AC3E}">
        <p14:creationId xmlns:p14="http://schemas.microsoft.com/office/powerpoint/2010/main" val="1283417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2" name="Imagen 1" descr="Un jardín con flores de colores&#10;&#10;El contenido generado por IA puede ser incorrecto.">
            <a:extLst>
              <a:ext uri="{FF2B5EF4-FFF2-40B4-BE49-F238E27FC236}">
                <a16:creationId xmlns:a16="http://schemas.microsoft.com/office/drawing/2014/main" id="{D9CB9EB0-6F83-2C7B-B267-C3EA9B920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72" y="1519966"/>
            <a:ext cx="2449195" cy="1837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45AF81-040D-4046-FC83-3B97ABAE59E3}"/>
              </a:ext>
            </a:extLst>
          </p:cNvPr>
          <p:cNvSpPr txBox="1"/>
          <p:nvPr/>
        </p:nvSpPr>
        <p:spPr>
          <a:xfrm>
            <a:off x="2759672" y="1715299"/>
            <a:ext cx="66726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RDS (aporte del 50% de las necesidades hídricas del cultivo a lo largo de todo el ciclo), RDC1 (aporte del 33% de las necesidades hídricas durante el periodo fenológico comprendido desde botones florales cerrados de la primera floración hasta frutos recién cuajados color rojo-granate correspondientes a la segunda floración; periodo BBCH (51-71) y 100% durante el resto de la temporada, RDC2 (aporte del 33% de las necesidades hídricas durante el periodo fenológico desde primeras flores abiertas de la primera floración, hasta frutos en desarrollo, con cambio de color de rojo-granate a verde correspondientes a la segunda floración; periodo BBCH (61-73) y 100% durante el resto de la temporada, y Control (aplicar el 100% de las necesidades hídricas durante todo el ciclo de cultivo). </a:t>
            </a:r>
            <a:endParaRPr lang="es-ES" sz="1600" dirty="0"/>
          </a:p>
        </p:txBody>
      </p:sp>
      <p:pic>
        <p:nvPicPr>
          <p:cNvPr id="4" name="Imagen 3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2E18E6C9-D6BE-D405-D277-12396F427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72" y="4939410"/>
            <a:ext cx="2620010" cy="1871980"/>
          </a:xfrm>
          <a:prstGeom prst="rect">
            <a:avLst/>
          </a:prstGeom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774C1440-909B-7029-CEE9-3EE36322C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879" y="4896529"/>
            <a:ext cx="2620010" cy="1871980"/>
          </a:xfrm>
          <a:prstGeom prst="rect">
            <a:avLst/>
          </a:prstGeom>
        </p:spPr>
      </p:pic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77987FDF-4146-8819-124C-C7C3B69BD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730" y="4939410"/>
            <a:ext cx="2620010" cy="1871980"/>
          </a:xfrm>
          <a:prstGeom prst="rect">
            <a:avLst/>
          </a:prstGeom>
        </p:spPr>
      </p:pic>
      <p:pic>
        <p:nvPicPr>
          <p:cNvPr id="8" name="Imagen 7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69468F15-9DA4-A7CA-40CC-EF663E25E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740" y="4939410"/>
            <a:ext cx="2620010" cy="1871980"/>
          </a:xfrm>
          <a:prstGeom prst="rect">
            <a:avLst/>
          </a:prstGeom>
        </p:spPr>
      </p:pic>
      <p:pic>
        <p:nvPicPr>
          <p:cNvPr id="9" name="Imagen 8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C116DC7D-2B12-E3CA-0717-EB0D437AB9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430" y="1182490"/>
            <a:ext cx="2620010" cy="1871980"/>
          </a:xfrm>
          <a:prstGeom prst="rect">
            <a:avLst/>
          </a:prstGeom>
        </p:spPr>
      </p:pic>
      <p:pic>
        <p:nvPicPr>
          <p:cNvPr id="10" name="Imagen 9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3F357381-88D6-AD25-F983-36B7D8223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532" y="2890186"/>
            <a:ext cx="2620010" cy="18719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2EFD69E6-0A89-CACE-9F5F-073326121BC7}"/>
              </a:ext>
            </a:extLst>
          </p:cNvPr>
          <p:cNvSpPr txBox="1">
            <a:spLocks/>
          </p:cNvSpPr>
          <p:nvPr/>
        </p:nvSpPr>
        <p:spPr>
          <a:xfrm>
            <a:off x="398544" y="584289"/>
            <a:ext cx="102106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Riego deficitario controlado y sostenido del granado</a:t>
            </a:r>
          </a:p>
        </p:txBody>
      </p:sp>
    </p:spTree>
    <p:extLst>
      <p:ext uri="{BB962C8B-B14F-4D97-AF65-F5344CB8AC3E}">
        <p14:creationId xmlns:p14="http://schemas.microsoft.com/office/powerpoint/2010/main" val="247031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2">
            <a:extLst>
              <a:ext uri="{FF2B5EF4-FFF2-40B4-BE49-F238E27FC236}">
                <a16:creationId xmlns:a16="http://schemas.microsoft.com/office/drawing/2014/main" id="{141C49AA-08FF-E809-2D0A-041E6B4D0B83}"/>
              </a:ext>
            </a:extLst>
          </p:cNvPr>
          <p:cNvSpPr txBox="1">
            <a:spLocks/>
          </p:cNvSpPr>
          <p:nvPr/>
        </p:nvSpPr>
        <p:spPr>
          <a:xfrm>
            <a:off x="5861755" y="6417870"/>
            <a:ext cx="502356" cy="440129"/>
          </a:xfrm>
          <a:prstGeom prst="rect">
            <a:avLst/>
          </a:prstGeom>
        </p:spPr>
        <p:txBody>
          <a:bodyPr vert="horz" wrap="square" lIns="0" tIns="0" rIns="0" bIns="480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_tradnl" sz="1200" dirty="0">
                <a:solidFill>
                  <a:srgbClr val="2D2D2D">
                    <a:alpha val="60000"/>
                  </a:srgbClr>
                </a:solidFill>
              </a:rPr>
              <a:t>03</a:t>
            </a:r>
            <a:endParaRPr lang="es-ES_tradnl" sz="1600" dirty="0">
              <a:solidFill>
                <a:srgbClr val="2D2D2D">
                  <a:alpha val="60000"/>
                </a:srgbClr>
              </a:solidFill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BD932AB-6BE1-4DC5-38CC-9763ACF9FF08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A3F7CD-B4EE-654C-C236-29CD729F1F4E}"/>
              </a:ext>
            </a:extLst>
          </p:cNvPr>
          <p:cNvSpPr txBox="1"/>
          <p:nvPr/>
        </p:nvSpPr>
        <p:spPr>
          <a:xfrm>
            <a:off x="482079" y="-49452"/>
            <a:ext cx="8750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Generando ecosistema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4A5E86-BF9A-088B-39B5-5D29D0F64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73" y="1766399"/>
            <a:ext cx="7275724" cy="511421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C1894AE-8CF2-0EED-E9E6-8ADEA2B55584}"/>
              </a:ext>
            </a:extLst>
          </p:cNvPr>
          <p:cNvGrpSpPr/>
          <p:nvPr/>
        </p:nvGrpSpPr>
        <p:grpSpPr>
          <a:xfrm>
            <a:off x="688556" y="535323"/>
            <a:ext cx="9167392" cy="1629575"/>
            <a:chOff x="-319815" y="2053492"/>
            <a:chExt cx="8823021" cy="170214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BBD889D-AEA4-69D2-689C-53ABD429CB0E}"/>
                </a:ext>
              </a:extLst>
            </p:cNvPr>
            <p:cNvSpPr/>
            <p:nvPr/>
          </p:nvSpPr>
          <p:spPr>
            <a:xfrm>
              <a:off x="-319815" y="2606378"/>
              <a:ext cx="8823021" cy="538285"/>
            </a:xfrm>
            <a:prstGeom prst="rect">
              <a:avLst/>
            </a:prstGeom>
            <a:solidFill>
              <a:srgbClr val="E9F1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0ACBAD1-F9D5-43B2-6772-6F088D88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755" y="2053492"/>
              <a:ext cx="1460991" cy="65018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0CDF0D1-F20E-5CF1-924D-CC904006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3695" y="2054158"/>
              <a:ext cx="1483939" cy="65018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4ACF851-341A-9509-806F-D36E7969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2667" y="3105460"/>
              <a:ext cx="1476290" cy="65018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D64BFB8-3A92-2B80-7C74-11938DC8D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9884" y="3095935"/>
              <a:ext cx="1476290" cy="65018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D5C36DBF-807F-2782-B16F-C0FDDF54B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9" y="2748377"/>
              <a:ext cx="8042716" cy="275937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685645A-1347-391E-9DB1-A4F65B399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58579" y="2236590"/>
              <a:ext cx="899804" cy="350241"/>
            </a:xfrm>
            <a:prstGeom prst="rect">
              <a:avLst/>
            </a:prstGeom>
          </p:spPr>
        </p:pic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1BE03CC0-750C-B41A-86C3-AAF6565C354D}"/>
                </a:ext>
              </a:extLst>
            </p:cNvPr>
            <p:cNvSpPr txBox="1"/>
            <p:nvPr/>
          </p:nvSpPr>
          <p:spPr>
            <a:xfrm>
              <a:off x="481387" y="3291203"/>
              <a:ext cx="985991" cy="28897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ESTACIONES</a:t>
              </a:r>
            </a:p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EXPERIMENTALES</a:t>
              </a:r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D3CEF879-0D6B-F1A4-9767-9B7E81BDF8CE}"/>
                </a:ext>
              </a:extLst>
            </p:cNvPr>
            <p:cNvSpPr txBox="1"/>
            <p:nvPr/>
          </p:nvSpPr>
          <p:spPr>
            <a:xfrm>
              <a:off x="1934843" y="2830986"/>
              <a:ext cx="636049" cy="391183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1975</a:t>
              </a: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8EBB30D4-1D73-E7F5-F0A1-61933664E7DB}"/>
                </a:ext>
              </a:extLst>
            </p:cNvPr>
            <p:cNvSpPr txBox="1"/>
            <p:nvPr/>
          </p:nvSpPr>
          <p:spPr>
            <a:xfrm>
              <a:off x="3176882" y="3291203"/>
              <a:ext cx="994984" cy="41400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SERVICIO </a:t>
              </a:r>
            </a:p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DE ESTUDIOS </a:t>
              </a:r>
            </a:p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Y PUBLICACIONES</a:t>
              </a:r>
            </a:p>
          </p:txBody>
        </p:sp>
        <p:sp>
          <p:nvSpPr>
            <p:cNvPr id="29" name="TextBox 1">
              <a:extLst>
                <a:ext uri="{FF2B5EF4-FFF2-40B4-BE49-F238E27FC236}">
                  <a16:creationId xmlns:a16="http://schemas.microsoft.com/office/drawing/2014/main" id="{27D90896-EE28-A3CE-E26B-8B4E5500C981}"/>
                </a:ext>
              </a:extLst>
            </p:cNvPr>
            <p:cNvSpPr txBox="1"/>
            <p:nvPr/>
          </p:nvSpPr>
          <p:spPr>
            <a:xfrm>
              <a:off x="5839673" y="3300728"/>
              <a:ext cx="774155" cy="16393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INCUBADORA</a:t>
              </a:r>
            </a:p>
          </p:txBody>
        </p:sp>
        <p:sp>
          <p:nvSpPr>
            <p:cNvPr id="48" name="TextBox 1">
              <a:extLst>
                <a:ext uri="{FF2B5EF4-FFF2-40B4-BE49-F238E27FC236}">
                  <a16:creationId xmlns:a16="http://schemas.microsoft.com/office/drawing/2014/main" id="{E3E6F891-7D1F-5E86-5640-C8D720587C7C}"/>
                </a:ext>
              </a:extLst>
            </p:cNvPr>
            <p:cNvSpPr txBox="1"/>
            <p:nvPr/>
          </p:nvSpPr>
          <p:spPr>
            <a:xfrm>
              <a:off x="1577271" y="2357387"/>
              <a:ext cx="838018" cy="16393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AGROANÁLISIS</a:t>
              </a: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873AEAC8-1464-A3CA-CCB0-08253E826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flipH="1">
              <a:off x="2054150" y="2523115"/>
              <a:ext cx="47224" cy="401002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0CFB86C7-BCB3-E38C-CF65-819FCA77F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rot="10800000" flipH="1">
              <a:off x="822450" y="2856870"/>
              <a:ext cx="47224" cy="401002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id="{2342A354-531C-2500-C27C-D53D7C0ABD4E}"/>
                </a:ext>
              </a:extLst>
            </p:cNvPr>
            <p:cNvSpPr txBox="1"/>
            <p:nvPr/>
          </p:nvSpPr>
          <p:spPr>
            <a:xfrm>
              <a:off x="4667371" y="2828219"/>
              <a:ext cx="399148" cy="19813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2005</a:t>
              </a:r>
            </a:p>
          </p:txBody>
        </p:sp>
        <p:sp>
          <p:nvSpPr>
            <p:cNvPr id="52" name="TextBox 1">
              <a:extLst>
                <a:ext uri="{FF2B5EF4-FFF2-40B4-BE49-F238E27FC236}">
                  <a16:creationId xmlns:a16="http://schemas.microsoft.com/office/drawing/2014/main" id="{C8E171D8-629B-E233-7C8D-2D19FC696826}"/>
                </a:ext>
              </a:extLst>
            </p:cNvPr>
            <p:cNvSpPr txBox="1"/>
            <p:nvPr/>
          </p:nvSpPr>
          <p:spPr>
            <a:xfrm>
              <a:off x="5980470" y="2832113"/>
              <a:ext cx="399148" cy="19813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2018</a:t>
              </a:r>
            </a:p>
          </p:txBody>
        </p:sp>
        <p:sp>
          <p:nvSpPr>
            <p:cNvPr id="53" name="TextBox 1">
              <a:extLst>
                <a:ext uri="{FF2B5EF4-FFF2-40B4-BE49-F238E27FC236}">
                  <a16:creationId xmlns:a16="http://schemas.microsoft.com/office/drawing/2014/main" id="{401B2979-81AD-1B28-BFA4-9B68D2C41350}"/>
                </a:ext>
              </a:extLst>
            </p:cNvPr>
            <p:cNvSpPr txBox="1"/>
            <p:nvPr/>
          </p:nvSpPr>
          <p:spPr>
            <a:xfrm>
              <a:off x="7282741" y="2828219"/>
              <a:ext cx="399148" cy="19813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2020</a:t>
              </a:r>
            </a:p>
          </p:txBody>
        </p:sp>
        <p:sp>
          <p:nvSpPr>
            <p:cNvPr id="54" name="TextBox 1">
              <a:extLst>
                <a:ext uri="{FF2B5EF4-FFF2-40B4-BE49-F238E27FC236}">
                  <a16:creationId xmlns:a16="http://schemas.microsoft.com/office/drawing/2014/main" id="{F01CFC02-B9FF-3A6E-B15E-77DA9920CA19}"/>
                </a:ext>
              </a:extLst>
            </p:cNvPr>
            <p:cNvSpPr txBox="1"/>
            <p:nvPr/>
          </p:nvSpPr>
          <p:spPr>
            <a:xfrm>
              <a:off x="3299522" y="2829840"/>
              <a:ext cx="399148" cy="19813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1998</a:t>
              </a:r>
            </a:p>
          </p:txBody>
        </p:sp>
        <p:sp>
          <p:nvSpPr>
            <p:cNvPr id="55" name="TextBox 1">
              <a:extLst>
                <a:ext uri="{FF2B5EF4-FFF2-40B4-BE49-F238E27FC236}">
                  <a16:creationId xmlns:a16="http://schemas.microsoft.com/office/drawing/2014/main" id="{F57E64FA-37D7-5499-455A-F46FF9C5E99B}"/>
                </a:ext>
              </a:extLst>
            </p:cNvPr>
            <p:cNvSpPr txBox="1"/>
            <p:nvPr/>
          </p:nvSpPr>
          <p:spPr>
            <a:xfrm>
              <a:off x="640794" y="2834392"/>
              <a:ext cx="399148" cy="19813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733"/>
                </a:lnSpc>
              </a:pPr>
              <a:r>
                <a:rPr lang="en-US" altLang="zh-CN" sz="1867" b="1" dirty="0">
                  <a:solidFill>
                    <a:srgbClr val="FFFFFF"/>
                  </a:solidFill>
                  <a:latin typeface="HelveticaLTStd-BoldCond" pitchFamily="18" charset="0"/>
                  <a:cs typeface="HelveticaLTStd-BoldCond" pitchFamily="18" charset="0"/>
                </a:rPr>
                <a:t>1975</a:t>
              </a:r>
            </a:p>
          </p:txBody>
        </p:sp>
        <p:sp>
          <p:nvSpPr>
            <p:cNvPr id="56" name="TextBox 1">
              <a:extLst>
                <a:ext uri="{FF2B5EF4-FFF2-40B4-BE49-F238E27FC236}">
                  <a16:creationId xmlns:a16="http://schemas.microsoft.com/office/drawing/2014/main" id="{FCC90068-0994-DAE5-524C-4D8056FC599C}"/>
                </a:ext>
              </a:extLst>
            </p:cNvPr>
            <p:cNvSpPr txBox="1"/>
            <p:nvPr/>
          </p:nvSpPr>
          <p:spPr>
            <a:xfrm>
              <a:off x="4406988" y="2357387"/>
              <a:ext cx="712744" cy="16393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FORMACIÓN</a:t>
              </a:r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4E3FB99E-91DC-1DD1-30A3-754B1048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flipH="1">
              <a:off x="4766635" y="2523115"/>
              <a:ext cx="47224" cy="401002"/>
            </a:xfrm>
            <a:prstGeom prst="rect">
              <a:avLst/>
            </a:prstGeom>
          </p:spPr>
        </p:pic>
        <p:sp>
          <p:nvSpPr>
            <p:cNvPr id="58" name="TextBox 1">
              <a:extLst>
                <a:ext uri="{FF2B5EF4-FFF2-40B4-BE49-F238E27FC236}">
                  <a16:creationId xmlns:a16="http://schemas.microsoft.com/office/drawing/2014/main" id="{3CCD1476-E084-92EF-0B20-A517A8A41AE6}"/>
                </a:ext>
              </a:extLst>
            </p:cNvPr>
            <p:cNvSpPr txBox="1"/>
            <p:nvPr/>
          </p:nvSpPr>
          <p:spPr>
            <a:xfrm>
              <a:off x="7006487" y="2216178"/>
              <a:ext cx="794207" cy="288973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algn="ctr"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PLATAFORMA </a:t>
              </a:r>
            </a:p>
            <a:p>
              <a:pPr algn="ctr">
                <a:lnSpc>
                  <a:spcPts val="1333"/>
                </a:lnSpc>
              </a:pPr>
              <a:r>
                <a:rPr lang="en-US" altLang="zh-CN" sz="1400" b="1" dirty="0">
                  <a:solidFill>
                    <a:srgbClr val="00A2AC"/>
                  </a:solidFill>
                  <a:latin typeface="Celibri"/>
                  <a:cs typeface="HelveticaLTStd-Cond" pitchFamily="18" charset="0"/>
                </a:rPr>
                <a:t>TIERRA</a:t>
              </a:r>
            </a:p>
          </p:txBody>
        </p:sp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7C829266-86D8-2E52-58D8-FF2A5926D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flipH="1">
              <a:off x="7380258" y="2523115"/>
              <a:ext cx="47224" cy="401002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D5B826EA-BA6A-BF34-9F25-4A9588F4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80242" y="3300728"/>
              <a:ext cx="956239" cy="209587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454ADD89-C6EA-C978-1B29-37CF01D74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rot="10800000" flipH="1">
              <a:off x="3474013" y="2866643"/>
              <a:ext cx="47224" cy="401002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DB26A5D0-255B-79E3-B842-3C447ED3D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955"/>
            <a:stretch/>
          </p:blipFill>
          <p:spPr>
            <a:xfrm rot="10800000" flipH="1">
              <a:off x="6150860" y="2876168"/>
              <a:ext cx="47224" cy="401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35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5C70A7-48AC-6768-3E01-4C84429327B6}"/>
              </a:ext>
            </a:extLst>
          </p:cNvPr>
          <p:cNvSpPr txBox="1"/>
          <p:nvPr/>
        </p:nvSpPr>
        <p:spPr>
          <a:xfrm>
            <a:off x="1376126" y="1756372"/>
            <a:ext cx="9008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/>
              <a:t>MUCHAS GRACIAS POR SU ATENCION</a:t>
            </a:r>
            <a:r>
              <a:rPr lang="es-E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59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14BE8-B385-1003-B28E-876EB671A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C5BA54F-93BA-382D-0421-F55A5A943BF0}"/>
              </a:ext>
            </a:extLst>
          </p:cNvPr>
          <p:cNvGrpSpPr/>
          <p:nvPr/>
        </p:nvGrpSpPr>
        <p:grpSpPr>
          <a:xfrm>
            <a:off x="566569" y="1079257"/>
            <a:ext cx="11260687" cy="721611"/>
            <a:chOff x="404273" y="807244"/>
            <a:chExt cx="8445515" cy="5412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702DF5E-CBF7-7CB0-3946-D82223D94412}"/>
                </a:ext>
              </a:extLst>
            </p:cNvPr>
            <p:cNvSpPr/>
            <p:nvPr/>
          </p:nvSpPr>
          <p:spPr>
            <a:xfrm>
              <a:off x="404273" y="807244"/>
              <a:ext cx="8445515" cy="541208"/>
            </a:xfrm>
            <a:prstGeom prst="rect">
              <a:avLst/>
            </a:prstGeom>
            <a:solidFill>
              <a:srgbClr val="3D8A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3733" dirty="0"/>
            </a:p>
          </p:txBody>
        </p:sp>
        <p:sp>
          <p:nvSpPr>
            <p:cNvPr id="5" name="CuadroTexto 7">
              <a:extLst>
                <a:ext uri="{FF2B5EF4-FFF2-40B4-BE49-F238E27FC236}">
                  <a16:creationId xmlns:a16="http://schemas.microsoft.com/office/drawing/2014/main" id="{23A70EF5-081F-E9FF-54C8-99C0B228D402}"/>
                </a:ext>
              </a:extLst>
            </p:cNvPr>
            <p:cNvSpPr txBox="1"/>
            <p:nvPr/>
          </p:nvSpPr>
          <p:spPr>
            <a:xfrm>
              <a:off x="692799" y="893182"/>
              <a:ext cx="7766872" cy="400158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667" b="1" dirty="0">
                  <a:solidFill>
                    <a:schemeClr val="bg1"/>
                  </a:solidFill>
                  <a:latin typeface="Ubuntu"/>
                </a:rPr>
                <a:t>Estaciones experimentales</a:t>
              </a:r>
              <a:endParaRPr lang="es-ES" sz="2667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65132730-04B7-DACF-B615-9F7887532B70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AB1291-35A8-4DD2-429B-FB86DDCF6E33}"/>
              </a:ext>
            </a:extLst>
          </p:cNvPr>
          <p:cNvSpPr txBox="1"/>
          <p:nvPr/>
        </p:nvSpPr>
        <p:spPr>
          <a:xfrm>
            <a:off x="367203" y="361936"/>
            <a:ext cx="6851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rade Gothic Next Rounded" panose="020F0502020204030204" pitchFamily="34" charset="0"/>
              </a:rPr>
              <a:t>Investigación Aplicada e Innovación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82E54F-A717-C4F9-A5F9-A9A4DDB3460D}"/>
              </a:ext>
            </a:extLst>
          </p:cNvPr>
          <p:cNvSpPr/>
          <p:nvPr/>
        </p:nvSpPr>
        <p:spPr>
          <a:xfrm>
            <a:off x="1849049" y="2068720"/>
            <a:ext cx="275966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b="1" dirty="0">
                <a:solidFill>
                  <a:srgbClr val="008A9B"/>
                </a:solidFill>
                <a:latin typeface="Arial"/>
                <a:cs typeface="Arial"/>
              </a:rPr>
              <a:t>El Ejido (Almería)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3F871D16-6644-F1B0-EE13-B97215D4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024695" y="2444126"/>
            <a:ext cx="3584015" cy="2383121"/>
          </a:xfrm>
          <a:prstGeom prst="rect">
            <a:avLst/>
          </a:prstGeom>
          <a:noFill/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B9AD947-3B56-5A47-3C3A-7EAE9890F405}"/>
              </a:ext>
            </a:extLst>
          </p:cNvPr>
          <p:cNvSpPr txBox="1"/>
          <p:nvPr/>
        </p:nvSpPr>
        <p:spPr>
          <a:xfrm>
            <a:off x="367203" y="5108907"/>
            <a:ext cx="4789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hectáreas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ubicadas en el paraje de Las Palmerillas acogen diferentes estructuras de invernaderos, plantaciones de frutales, estaciones meteorológicas, laboratorio y el equipamiento necesario para llevar a cabo los diversos ensayos y programas de formación y sensibilización. </a:t>
            </a:r>
          </a:p>
          <a:p>
            <a:pPr algn="just"/>
            <a:endParaRPr lang="es-E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esta estación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trabajamos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principalmente con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cultivos hortícolas bajo plástico y frutales tropicales y subtropicales.</a:t>
            </a:r>
            <a:endParaRPr lang="es-ES" sz="12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1CDB627-038C-D36D-A439-49A35F82FDE6}"/>
              </a:ext>
            </a:extLst>
          </p:cNvPr>
          <p:cNvSpPr/>
          <p:nvPr/>
        </p:nvSpPr>
        <p:spPr>
          <a:xfrm>
            <a:off x="7380537" y="2068720"/>
            <a:ext cx="296241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b="1" dirty="0">
                <a:solidFill>
                  <a:srgbClr val="008A9B"/>
                </a:solidFill>
                <a:latin typeface="Arial"/>
                <a:cs typeface="Arial"/>
              </a:rPr>
              <a:t>Paiporta (Valencia)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0BB8193-B233-472F-7D1B-550ACCD29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39" y="2414268"/>
            <a:ext cx="3584014" cy="244283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80334FA-9D05-6E59-A9AF-7431B2D674AA}"/>
              </a:ext>
            </a:extLst>
          </p:cNvPr>
          <p:cNvSpPr txBox="1"/>
          <p:nvPr/>
        </p:nvSpPr>
        <p:spPr>
          <a:xfrm>
            <a:off x="6327321" y="5111069"/>
            <a:ext cx="4938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instalaciones del centro cuentan con una superficie de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hectáreas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invernaderos y cultivos al aire libre, así como una alquería dotada de oficinas, equipo informático, almacén, aulas de formación y salón de actos con una capacidad de 220 personas. </a:t>
            </a:r>
          </a:p>
          <a:p>
            <a:pPr algn="just"/>
            <a:endParaRPr lang="es-E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este centro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trabajamos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 con 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hortícolas al aire libre, cítricos y otros frutales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7965-4399-83A7-8C2C-437AA861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33579EFB-522E-7A15-B230-C7C470CA6510}"/>
              </a:ext>
            </a:extLst>
          </p:cNvPr>
          <p:cNvGrpSpPr/>
          <p:nvPr/>
        </p:nvGrpSpPr>
        <p:grpSpPr>
          <a:xfrm>
            <a:off x="566568" y="1125628"/>
            <a:ext cx="11408643" cy="721611"/>
            <a:chOff x="404273" y="807244"/>
            <a:chExt cx="8556482" cy="5412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FC9059D-3105-A0B8-3C90-B0B6D4C0C6E2}"/>
                </a:ext>
              </a:extLst>
            </p:cNvPr>
            <p:cNvSpPr/>
            <p:nvPr/>
          </p:nvSpPr>
          <p:spPr>
            <a:xfrm>
              <a:off x="404273" y="807244"/>
              <a:ext cx="8445515" cy="541208"/>
            </a:xfrm>
            <a:prstGeom prst="rect">
              <a:avLst/>
            </a:prstGeom>
            <a:solidFill>
              <a:srgbClr val="3D8A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3733" dirty="0"/>
            </a:p>
          </p:txBody>
        </p:sp>
        <p:sp>
          <p:nvSpPr>
            <p:cNvPr id="5" name="CuadroTexto 7">
              <a:extLst>
                <a:ext uri="{FF2B5EF4-FFF2-40B4-BE49-F238E27FC236}">
                  <a16:creationId xmlns:a16="http://schemas.microsoft.com/office/drawing/2014/main" id="{14151A0E-54FB-E01E-1641-ABDE71DEBFF2}"/>
                </a:ext>
              </a:extLst>
            </p:cNvPr>
            <p:cNvSpPr txBox="1"/>
            <p:nvPr/>
          </p:nvSpPr>
          <p:spPr>
            <a:xfrm>
              <a:off x="1193883" y="893182"/>
              <a:ext cx="7766872" cy="400158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667" b="1" dirty="0">
                  <a:solidFill>
                    <a:schemeClr val="bg1"/>
                  </a:solidFill>
                  <a:latin typeface="Ubuntu"/>
                </a:rPr>
                <a:t>Plataforma Tierra </a:t>
              </a:r>
              <a:endParaRPr lang="es-ES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2D417AD2-B047-D698-C83A-B5AC1A88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33" y="1125629"/>
            <a:ext cx="4203700" cy="1104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E6B25C-C911-5DA7-8A90-9D5EB64F93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69" y="2098870"/>
            <a:ext cx="11536487" cy="583455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93D7CCF2-58FD-4F1C-CFEB-CA6B772C5483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631854-C23A-0FF7-0361-6E2E83511984}"/>
              </a:ext>
            </a:extLst>
          </p:cNvPr>
          <p:cNvSpPr txBox="1"/>
          <p:nvPr/>
        </p:nvSpPr>
        <p:spPr>
          <a:xfrm>
            <a:off x="198023" y="109106"/>
            <a:ext cx="8750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Plataforma Tierra: nuestra ventana a la sociedad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3F5FB2-B463-2CCB-6AAB-022333247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0" y="2933956"/>
            <a:ext cx="3954277" cy="37466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844165-0CD6-2A57-491C-81F24220E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59" y="3007439"/>
            <a:ext cx="6218935" cy="3316011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E865FE5F-5E9D-8EF5-C9C5-AB9D7E6DDF82}"/>
              </a:ext>
            </a:extLst>
          </p:cNvPr>
          <p:cNvSpPr/>
          <p:nvPr/>
        </p:nvSpPr>
        <p:spPr>
          <a:xfrm>
            <a:off x="2245360" y="1974426"/>
            <a:ext cx="2123440" cy="7205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8387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650EFB0-7C9E-7678-D49D-C69452B0C420}"/>
              </a:ext>
            </a:extLst>
          </p:cNvPr>
          <p:cNvGrpSpPr/>
          <p:nvPr/>
        </p:nvGrpSpPr>
        <p:grpSpPr>
          <a:xfrm>
            <a:off x="536187" y="1528293"/>
            <a:ext cx="11408643" cy="721611"/>
            <a:chOff x="404273" y="807244"/>
            <a:chExt cx="8556482" cy="54120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11FE096-E906-4EFA-DD5E-A524B927C530}"/>
                </a:ext>
              </a:extLst>
            </p:cNvPr>
            <p:cNvSpPr/>
            <p:nvPr/>
          </p:nvSpPr>
          <p:spPr>
            <a:xfrm>
              <a:off x="404273" y="807244"/>
              <a:ext cx="8445515" cy="541208"/>
            </a:xfrm>
            <a:prstGeom prst="rect">
              <a:avLst/>
            </a:prstGeom>
            <a:solidFill>
              <a:srgbClr val="3D8A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3733" dirty="0"/>
            </a:p>
          </p:txBody>
        </p:sp>
        <p:sp>
          <p:nvSpPr>
            <p:cNvPr id="5" name="CuadroTexto 7">
              <a:extLst>
                <a:ext uri="{FF2B5EF4-FFF2-40B4-BE49-F238E27FC236}">
                  <a16:creationId xmlns:a16="http://schemas.microsoft.com/office/drawing/2014/main" id="{9F477300-9CA1-0AB5-449C-84AA16A853C0}"/>
                </a:ext>
              </a:extLst>
            </p:cNvPr>
            <p:cNvSpPr txBox="1"/>
            <p:nvPr/>
          </p:nvSpPr>
          <p:spPr>
            <a:xfrm>
              <a:off x="1193883" y="893182"/>
              <a:ext cx="7766872" cy="400158"/>
            </a:xfrm>
            <a:prstGeom prst="rect">
              <a:avLst/>
            </a:prstGeom>
            <a:noFill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667" b="1" dirty="0">
                  <a:solidFill>
                    <a:schemeClr val="bg1"/>
                  </a:solidFill>
                  <a:latin typeface="Ubuntu"/>
                </a:rPr>
                <a:t>Cajamar Innova: 2025; nuestra hoja de ruta</a:t>
              </a:r>
              <a:endParaRPr lang="es-ES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EB26134A-6608-9519-D674-06225FE0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16" y="2603376"/>
            <a:ext cx="9003475" cy="38886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0BC3E5-1564-A3D6-064A-9568EBA8690B}"/>
              </a:ext>
            </a:extLst>
          </p:cNvPr>
          <p:cNvSpPr txBox="1"/>
          <p:nvPr/>
        </p:nvSpPr>
        <p:spPr>
          <a:xfrm>
            <a:off x="198023" y="109106"/>
            <a:ext cx="8750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es-ES" dirty="0"/>
              <a:t>Apoyando el emprendimiento empresarial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83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6801FA-AA29-FCAE-4EAA-2E2659B6A900}"/>
              </a:ext>
            </a:extLst>
          </p:cNvPr>
          <p:cNvSpPr txBox="1">
            <a:spLocks/>
          </p:cNvSpPr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Extracción de nutrientes en distintos cultivos  hortícolas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aphicFrame>
        <p:nvGraphicFramePr>
          <p:cNvPr id="2" name="7 Tabla">
            <a:extLst>
              <a:ext uri="{FF2B5EF4-FFF2-40B4-BE49-F238E27FC236}">
                <a16:creationId xmlns:a16="http://schemas.microsoft.com/office/drawing/2014/main" id="{978BBD6B-BF71-CFBF-A728-D990F8E75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66846"/>
              </p:ext>
            </p:extLst>
          </p:nvPr>
        </p:nvGraphicFramePr>
        <p:xfrm>
          <a:off x="926763" y="1966293"/>
          <a:ext cx="10338475" cy="4452172"/>
        </p:xfrm>
        <a:graphic>
          <a:graphicData uri="http://schemas.openxmlformats.org/drawingml/2006/table">
            <a:tbl>
              <a:tblPr firstRow="1" bandRow="1"/>
              <a:tblGrid>
                <a:gridCol w="1716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3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4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3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4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4445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Absorción de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Absorción de P</a:t>
                      </a:r>
                      <a:r>
                        <a:rPr lang="es-ES" sz="1000" b="1" i="0" u="none" strike="noStrike" baseline="-2500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O</a:t>
                      </a:r>
                      <a:r>
                        <a:rPr lang="es-ES" sz="1000" b="1" i="0" u="none" strike="noStrike" baseline="-2500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Absorción de K</a:t>
                      </a:r>
                      <a:r>
                        <a:rPr lang="es-ES" sz="1000" b="1" i="0" u="none" strike="noStrike" baseline="-2500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endParaRPr lang="es-ES" sz="10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Producción comercial                    t/ha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kg/ha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Alcachofa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11-15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190-260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3.5-5.3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22-24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370-420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2.8-4.1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200-290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1.4-1.9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100-130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5.5-8.5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380-600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Berenjena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3.5-5.2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210-310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1.5-2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90-120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5.4-6.7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320-400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Bróculi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200-310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4.7-5.9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22-27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370-450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Calabacín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75-100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1.3-1.6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4.5-6.4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110-160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Cebolla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2.1-2.5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140-160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0.9-1.5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3-3.8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200-250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3.8-4.2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190-210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1.3-1.5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65-75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5.8-6.4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290-320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Col China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2.7-3.5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180-230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1.1-1.4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3.5-5.6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230-360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Coliflor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7.5-8.5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220-250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2.3-3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10-12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300-360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Espinaca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4.5-5.2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110-130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1.5-1.8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38-45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7.2-8.8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180-220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Guisantes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25-30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100-120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10-15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22-35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90-140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Judías verdes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8-12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110-170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2.9-4.3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170-220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Lechuga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2.2-2.7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0.8-1.4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30-50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4.6-6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160-210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Melón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3.2-4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110-140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1.4-2.6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7.1-9.4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250-330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Pepino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2.8-3.5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80-110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1.2-1.5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35-45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90-120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Pimiento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3-4.5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180-270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1.2-1.7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70-100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5.5-6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330-360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Puerro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3.3-5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100-150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1.5-2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45-60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4.4-6.7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130-200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Rábano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2.3-3.2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60-80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1.2-1.6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30-40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3.6-4.5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90-110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Sandía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2.2-2.6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110-130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1-1.3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50-60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2.8-3.7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140-190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Tomate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2.5-3.5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150-210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1.1-1.5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60-90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5-5.5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300-330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44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Zanahoria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2.4-3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160-200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1.1-1.3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70-85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4.6-7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300-450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9937"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33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2" name="Imagen 1" descr="Un jardín con plantas&#10;&#10;Descripción generada automáticamente con confianza media">
            <a:extLst>
              <a:ext uri="{FF2B5EF4-FFF2-40B4-BE49-F238E27FC236}">
                <a16:creationId xmlns:a16="http://schemas.microsoft.com/office/drawing/2014/main" id="{2A256DB7-7231-1FE7-5B51-B571B0A8C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84" y="1115189"/>
            <a:ext cx="2775566" cy="2081675"/>
          </a:xfrm>
          <a:prstGeom prst="rect">
            <a:avLst/>
          </a:prstGeom>
        </p:spPr>
      </p:pic>
      <p:pic>
        <p:nvPicPr>
          <p:cNvPr id="3" name="Imagen 2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E9E31DA3-6FF9-772D-A42E-19C665B23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017" y="1130855"/>
            <a:ext cx="2775567" cy="2081675"/>
          </a:xfrm>
          <a:prstGeom prst="rect">
            <a:avLst/>
          </a:prstGeom>
        </p:spPr>
      </p:pic>
      <p:pic>
        <p:nvPicPr>
          <p:cNvPr id="4" name="Imagen 3" descr="Un campo de pasto&#10;&#10;Descripción generada automáticamente">
            <a:extLst>
              <a:ext uri="{FF2B5EF4-FFF2-40B4-BE49-F238E27FC236}">
                <a16:creationId xmlns:a16="http://schemas.microsoft.com/office/drawing/2014/main" id="{2A899261-895D-5BF7-18E9-0BE6B3AD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672" y="3289522"/>
            <a:ext cx="4695824" cy="352186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F83E135-176C-E9A0-EC38-C992AE574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05754"/>
              </p:ext>
            </p:extLst>
          </p:nvPr>
        </p:nvGraphicFramePr>
        <p:xfrm>
          <a:off x="278217" y="736166"/>
          <a:ext cx="6135483" cy="612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513">
                  <a:extLst>
                    <a:ext uri="{9D8B030D-6E8A-4147-A177-3AD203B41FA5}">
                      <a16:colId xmlns:a16="http://schemas.microsoft.com/office/drawing/2014/main" val="3153876971"/>
                    </a:ext>
                  </a:extLst>
                </a:gridCol>
                <a:gridCol w="1199360">
                  <a:extLst>
                    <a:ext uri="{9D8B030D-6E8A-4147-A177-3AD203B41FA5}">
                      <a16:colId xmlns:a16="http://schemas.microsoft.com/office/drawing/2014/main" val="1740845418"/>
                    </a:ext>
                  </a:extLst>
                </a:gridCol>
                <a:gridCol w="1726613">
                  <a:extLst>
                    <a:ext uri="{9D8B030D-6E8A-4147-A177-3AD203B41FA5}">
                      <a16:colId xmlns:a16="http://schemas.microsoft.com/office/drawing/2014/main" val="674376230"/>
                    </a:ext>
                  </a:extLst>
                </a:gridCol>
                <a:gridCol w="1797997">
                  <a:extLst>
                    <a:ext uri="{9D8B030D-6E8A-4147-A177-3AD203B41FA5}">
                      <a16:colId xmlns:a16="http://schemas.microsoft.com/office/drawing/2014/main" val="848171283"/>
                    </a:ext>
                  </a:extLst>
                </a:gridCol>
              </a:tblGrid>
              <a:tr h="533407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Cultivo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 en residuos de cosecha (kg/ha)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P</a:t>
                      </a:r>
                      <a:r>
                        <a:rPr lang="es-ES" sz="1200" baseline="-25000" dirty="0"/>
                        <a:t>2</a:t>
                      </a:r>
                      <a:r>
                        <a:rPr lang="es-ES" sz="1200" dirty="0"/>
                        <a:t>O</a:t>
                      </a:r>
                      <a:r>
                        <a:rPr lang="es-ES" sz="1200" baseline="-25000" dirty="0"/>
                        <a:t>5</a:t>
                      </a:r>
                      <a:r>
                        <a:rPr lang="es-ES" sz="1200" dirty="0"/>
                        <a:t> en residuos de cosecha (kg/ha)</a:t>
                      </a:r>
                    </a:p>
                    <a:p>
                      <a:pPr algn="ctr"/>
                      <a:endParaRPr lang="es-ES" sz="1200" dirty="0"/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K</a:t>
                      </a:r>
                      <a:r>
                        <a:rPr lang="es-ES" sz="1200" baseline="-25000" dirty="0"/>
                        <a:t>2</a:t>
                      </a:r>
                      <a:r>
                        <a:rPr lang="es-ES" sz="1200" dirty="0"/>
                        <a:t>O en residuos de cosecha (kg/ha)</a:t>
                      </a:r>
                    </a:p>
                    <a:p>
                      <a:pPr algn="ctr"/>
                      <a:endParaRPr lang="es-ES" sz="1200" dirty="0"/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490561239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Alcachofa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80-150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40-80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150-300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878272276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Apio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60-90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25-40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130-170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661917394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Berenjena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100-160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30-50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180-220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497890502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Brócoli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150-230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50-70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250-290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638106027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Calabacín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5-15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20-40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365917033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Cebolla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3-6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5-15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952056499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Col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90-120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110-130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549568971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Col china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80-110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25-40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150-180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3516613031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Coliflor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120-150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40-60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160-180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252223926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Espinaca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20-50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8-15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50-60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056106766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Guisantes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60-80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15-25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80-100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551593593"/>
                  </a:ext>
                </a:extLst>
              </a:tr>
              <a:tr h="21402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Judías verdes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25-35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60-80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824727002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Lechuga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15-30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5-8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25-35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397127238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Melón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15-20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80-100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10946281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Pepino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10-20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30-50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587517659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Pimiento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110-160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35-60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180-220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067620395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Puerro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10-30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5-10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10-30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4087542485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Rábano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5-10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3-5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10-20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090166520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Sandía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10-20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30-50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2263844841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Tomate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45-60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20-55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80-120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604757049"/>
                  </a:ext>
                </a:extLst>
              </a:tr>
              <a:tr h="20158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Zanahoria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60-110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20-40</a:t>
                      </a:r>
                    </a:p>
                  </a:txBody>
                  <a:tcPr marL="65811" marR="65811" marT="32905" marB="329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140-170</a:t>
                      </a:r>
                    </a:p>
                  </a:txBody>
                  <a:tcPr marL="65811" marR="65811" marT="32905" marB="32905"/>
                </a:tc>
                <a:extLst>
                  <a:ext uri="{0D108BD9-81ED-4DB2-BD59-A6C34878D82A}">
                    <a16:rowId xmlns:a16="http://schemas.microsoft.com/office/drawing/2014/main" val="1348494373"/>
                  </a:ext>
                </a:extLst>
              </a:tr>
              <a:tr h="230936">
                <a:tc gridSpan="4">
                  <a:txBody>
                    <a:bodyPr/>
                    <a:lstStyle/>
                    <a:p>
                      <a:pPr algn="l"/>
                      <a:r>
                        <a:rPr lang="es-ES" sz="1200" b="1" dirty="0"/>
                        <a:t>Fuente: </a:t>
                      </a:r>
                      <a:r>
                        <a:rPr lang="es-ES" sz="1200" dirty="0"/>
                        <a:t>Ramos C. y Pomares F. (2010)</a:t>
                      </a:r>
                    </a:p>
                  </a:txBody>
                  <a:tcPr marL="102015" marR="102015" marT="51007" marB="51007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22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23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450356B-D84C-A832-296D-18F8BDA47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918366"/>
              </p:ext>
            </p:extLst>
          </p:nvPr>
        </p:nvGraphicFramePr>
        <p:xfrm>
          <a:off x="828951" y="853405"/>
          <a:ext cx="9747682" cy="533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3" imgW="10368000" imgH="5673600" progId="Excel.Sheet.8">
                  <p:embed/>
                </p:oleObj>
              </mc:Choice>
              <mc:Fallback>
                <p:oleObj name="Hoja de cálculo" r:id="rId3" imgW="10368000" imgH="5673600" progId="Excel.Sheet.8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EEDD0657-2C32-4D75-ED8D-E8EC4B23A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951" y="853405"/>
                        <a:ext cx="9747682" cy="533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FC1B2827-A99B-B742-CD7A-E826D6F024DC}"/>
              </a:ext>
            </a:extLst>
          </p:cNvPr>
          <p:cNvSpPr txBox="1">
            <a:spLocks/>
          </p:cNvSpPr>
          <p:nvPr/>
        </p:nvSpPr>
        <p:spPr>
          <a:xfrm>
            <a:off x="407987" y="404813"/>
            <a:ext cx="11376025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Ritmo extracción de nutrientes en coliflor</a:t>
            </a:r>
          </a:p>
        </p:txBody>
      </p:sp>
    </p:spTree>
    <p:extLst>
      <p:ext uri="{BB962C8B-B14F-4D97-AF65-F5344CB8AC3E}">
        <p14:creationId xmlns:p14="http://schemas.microsoft.com/office/powerpoint/2010/main" val="150850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30A3-AEBC-022F-F46C-239013D0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FE7FF7-A962-E0DC-8000-33D3DDB24D0B}"/>
              </a:ext>
            </a:extLst>
          </p:cNvPr>
          <p:cNvSpPr/>
          <p:nvPr/>
        </p:nvSpPr>
        <p:spPr>
          <a:xfrm>
            <a:off x="10479782" y="46610"/>
            <a:ext cx="1572368" cy="791443"/>
          </a:xfrm>
          <a:custGeom>
            <a:avLst/>
            <a:gdLst/>
            <a:ahLst/>
            <a:cxnLst/>
            <a:rect l="l" t="t" r="r" b="b"/>
            <a:pathLst>
              <a:path w="1572368" h="791443">
                <a:moveTo>
                  <a:pt x="0" y="0"/>
                </a:moveTo>
                <a:lnTo>
                  <a:pt x="1572368" y="0"/>
                </a:lnTo>
                <a:lnTo>
                  <a:pt x="1572368" y="791443"/>
                </a:lnTo>
                <a:lnTo>
                  <a:pt x="0" y="7914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2" name="Imagen 1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E0DFE37F-E74E-5F4B-1824-B303C0696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" y="1210471"/>
            <a:ext cx="6924812" cy="4212468"/>
          </a:xfrm>
          <a:prstGeom prst="rect">
            <a:avLst/>
          </a:prstGeom>
        </p:spPr>
      </p:pic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E831055-01C0-46B0-2A01-1AB1271D7A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8" t="3187" r="2094"/>
          <a:stretch/>
        </p:blipFill>
        <p:spPr>
          <a:xfrm>
            <a:off x="5227973" y="2240720"/>
            <a:ext cx="6917349" cy="421246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BB5DEAF-2F52-E33B-0027-CA5D5E26AB72}"/>
              </a:ext>
            </a:extLst>
          </p:cNvPr>
          <p:cNvSpPr txBox="1">
            <a:spLocks/>
          </p:cNvSpPr>
          <p:nvPr/>
        </p:nvSpPr>
        <p:spPr>
          <a:xfrm>
            <a:off x="418199" y="404813"/>
            <a:ext cx="1021067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Herramienta de fertilización de </a:t>
            </a:r>
            <a:r>
              <a:rPr lang="es-ES" dirty="0" err="1"/>
              <a:t>plataformatierra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9673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1443</Words>
  <Application>Microsoft Office PowerPoint</Application>
  <PresentationFormat>Panorámica</PresentationFormat>
  <Paragraphs>489</Paragraphs>
  <Slides>20</Slides>
  <Notes>0</Notes>
  <HiddenSlides>1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Celibri</vt:lpstr>
      <vt:lpstr>HelveticaLTStd-BoldCond</vt:lpstr>
      <vt:lpstr>Times New Roman</vt:lpstr>
      <vt:lpstr>Trade Gothic Next Rounded</vt:lpstr>
      <vt:lpstr>Ubuntu</vt:lpstr>
      <vt:lpstr>Wingdings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Baixauli Soria</dc:creator>
  <cp:lastModifiedBy>Carlos Baixauli Soria</cp:lastModifiedBy>
  <cp:revision>2</cp:revision>
  <dcterms:created xsi:type="dcterms:W3CDTF">2025-10-15T06:10:40Z</dcterms:created>
  <dcterms:modified xsi:type="dcterms:W3CDTF">2025-11-17T06:33:51Z</dcterms:modified>
</cp:coreProperties>
</file>