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5"/>
  </p:sldMasterIdLst>
  <p:notesMasterIdLst>
    <p:notesMasterId r:id="rId31"/>
  </p:notesMasterIdLst>
  <p:sldIdLst>
    <p:sldId id="285" r:id="rId6"/>
    <p:sldId id="288" r:id="rId7"/>
    <p:sldId id="389" r:id="rId8"/>
    <p:sldId id="441" r:id="rId9"/>
    <p:sldId id="442" r:id="rId10"/>
    <p:sldId id="429" r:id="rId11"/>
    <p:sldId id="430" r:id="rId12"/>
    <p:sldId id="431" r:id="rId13"/>
    <p:sldId id="432" r:id="rId14"/>
    <p:sldId id="434" r:id="rId15"/>
    <p:sldId id="435" r:id="rId16"/>
    <p:sldId id="436" r:id="rId17"/>
    <p:sldId id="437" r:id="rId18"/>
    <p:sldId id="438" r:id="rId19"/>
    <p:sldId id="440" r:id="rId20"/>
    <p:sldId id="426" r:id="rId21"/>
    <p:sldId id="424" r:id="rId22"/>
    <p:sldId id="402" r:id="rId23"/>
    <p:sldId id="418" r:id="rId24"/>
    <p:sldId id="403" r:id="rId25"/>
    <p:sldId id="408" r:id="rId26"/>
    <p:sldId id="410" r:id="rId27"/>
    <p:sldId id="411" r:id="rId28"/>
    <p:sldId id="412" r:id="rId29"/>
    <p:sldId id="428" r:id="rId30"/>
  </p:sldIdLst>
  <p:sldSz cx="9144000" cy="5143500" type="screen16x9"/>
  <p:notesSz cx="6797675" cy="9926638"/>
  <p:embeddedFontLst>
    <p:embeddedFont>
      <p:font typeface="Lato Black" panose="020F0A02020204030203" pitchFamily="34" charset="0"/>
      <p:bold r:id="rId32"/>
      <p:boldItalic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énez Argudo, Sara María" initials="JASM" lastIdx="0" clrIdx="0">
    <p:extLst>
      <p:ext uri="{19B8F6BF-5375-455C-9EA6-DF929625EA0E}">
        <p15:presenceInfo xmlns:p15="http://schemas.microsoft.com/office/powerpoint/2012/main" userId="S-1-5-21-2022465157-789675194-1130643225-132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3FD"/>
    <a:srgbClr val="FF3399"/>
    <a:srgbClr val="9966FF"/>
    <a:srgbClr val="CC3399"/>
    <a:srgbClr val="FF8F8F"/>
    <a:srgbClr val="586F9E"/>
    <a:srgbClr val="4B5E85"/>
    <a:srgbClr val="5C74A4"/>
    <a:srgbClr val="6B81AD"/>
    <a:srgbClr val="455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212C01-C674-4CEA-9EDA-87EAF6A7053B}">
  <a:tblStyle styleId="{0E212C01-C674-4CEA-9EDA-87EAF6A705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6395" autoAdjust="0"/>
  </p:normalViewPr>
  <p:slideViewPr>
    <p:cSldViewPr snapToGrid="0">
      <p:cViewPr varScale="1">
        <p:scale>
          <a:sx n="146" d="100"/>
          <a:sy n="146" d="100"/>
        </p:scale>
        <p:origin x="13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E4D89-ECE4-42CF-9B39-27239BAB55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240798C-EA54-426E-9212-35EA744E0575}">
      <dgm:prSet phldrT="[Texto]" custT="1"/>
      <dgm:spPr/>
      <dgm:t>
        <a:bodyPr/>
        <a:lstStyle/>
        <a:p>
          <a:r>
            <a:rPr lang="es-ES" sz="1800" b="1" dirty="0" smtClean="0"/>
            <a:t>Plan Hidrológico de la D. H. del Júcar 2016-2021 (RD 1/2016, de 8 de enero)</a:t>
          </a:r>
          <a:endParaRPr lang="es-ES" sz="1800" b="1" dirty="0"/>
        </a:p>
      </dgm:t>
    </dgm:pt>
    <dgm:pt modelId="{85C9F9A4-76C7-4D49-928E-1D56F0B0D0DA}" type="parTrans" cxnId="{D757864D-3901-4871-A59E-B97AB68DC6EE}">
      <dgm:prSet/>
      <dgm:spPr/>
      <dgm:t>
        <a:bodyPr/>
        <a:lstStyle/>
        <a:p>
          <a:endParaRPr lang="es-ES"/>
        </a:p>
      </dgm:t>
    </dgm:pt>
    <dgm:pt modelId="{60B6A7C2-10C5-4F73-A2EC-1319376B979B}" type="sibTrans" cxnId="{D757864D-3901-4871-A59E-B97AB68DC6EE}">
      <dgm:prSet/>
      <dgm:spPr/>
      <dgm:t>
        <a:bodyPr/>
        <a:lstStyle/>
        <a:p>
          <a:endParaRPr lang="es-ES"/>
        </a:p>
      </dgm:t>
    </dgm:pt>
    <dgm:pt modelId="{15AFAA4F-ED74-450B-A029-610E031D81C4}">
      <dgm:prSet phldrT="[Texto]" phldr="1"/>
      <dgm:spPr/>
      <dgm:t>
        <a:bodyPr/>
        <a:lstStyle/>
        <a:p>
          <a:endParaRPr lang="es-ES" dirty="0"/>
        </a:p>
      </dgm:t>
    </dgm:pt>
    <dgm:pt modelId="{0E053D96-34C5-4B9D-9AAB-4AB52939088C}" type="sibTrans" cxnId="{6D201571-5200-48E4-8A5E-AD0EC49B558E}">
      <dgm:prSet/>
      <dgm:spPr/>
      <dgm:t>
        <a:bodyPr/>
        <a:lstStyle/>
        <a:p>
          <a:endParaRPr lang="es-ES"/>
        </a:p>
      </dgm:t>
    </dgm:pt>
    <dgm:pt modelId="{C7516B3F-596F-4EC7-90F3-86FADDD5AF92}" type="parTrans" cxnId="{6D201571-5200-48E4-8A5E-AD0EC49B558E}">
      <dgm:prSet/>
      <dgm:spPr/>
      <dgm:t>
        <a:bodyPr/>
        <a:lstStyle/>
        <a:p>
          <a:endParaRPr lang="es-ES"/>
        </a:p>
      </dgm:t>
    </dgm:pt>
    <dgm:pt modelId="{3FFFB16B-FC62-458E-A2F5-033E118DE915}" type="pres">
      <dgm:prSet presAssocID="{848E4D89-ECE4-42CF-9B39-27239BAB55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DAC9646-0353-446F-93FC-85093E2B5342}" type="pres">
      <dgm:prSet presAssocID="{15AFAA4F-ED74-450B-A029-610E031D81C4}" presName="thickLine" presStyleLbl="alignNode1" presStyleIdx="0" presStyleCnt="1" custLinFactNeighborX="207" custLinFactNeighborY="-9205"/>
      <dgm:spPr/>
    </dgm:pt>
    <dgm:pt modelId="{F1D2C353-B34B-44CF-AA65-6FB1687AAFE6}" type="pres">
      <dgm:prSet presAssocID="{15AFAA4F-ED74-450B-A029-610E031D81C4}" presName="horz1" presStyleCnt="0"/>
      <dgm:spPr/>
    </dgm:pt>
    <dgm:pt modelId="{F8A81D4C-2F9E-4A93-9387-1774C003F09A}" type="pres">
      <dgm:prSet presAssocID="{15AFAA4F-ED74-450B-A029-610E031D81C4}" presName="tx1" presStyleLbl="revTx" presStyleIdx="0" presStyleCnt="2" custScaleX="30598"/>
      <dgm:spPr/>
      <dgm:t>
        <a:bodyPr/>
        <a:lstStyle/>
        <a:p>
          <a:endParaRPr lang="es-ES"/>
        </a:p>
      </dgm:t>
    </dgm:pt>
    <dgm:pt modelId="{302E3CE0-DC11-41CB-A42D-BB9FAFD2BDAC}" type="pres">
      <dgm:prSet presAssocID="{15AFAA4F-ED74-450B-A029-610E031D81C4}" presName="vert1" presStyleCnt="0"/>
      <dgm:spPr/>
    </dgm:pt>
    <dgm:pt modelId="{EED73331-76DB-4378-99E9-2532E45FC987}" type="pres">
      <dgm:prSet presAssocID="{7240798C-EA54-426E-9212-35EA744E0575}" presName="vertSpace2a" presStyleCnt="0"/>
      <dgm:spPr/>
    </dgm:pt>
    <dgm:pt modelId="{90DF771C-FAD7-4B6E-91CC-35A256808977}" type="pres">
      <dgm:prSet presAssocID="{7240798C-EA54-426E-9212-35EA744E0575}" presName="horz2" presStyleCnt="0"/>
      <dgm:spPr/>
    </dgm:pt>
    <dgm:pt modelId="{BF3483E5-BC55-45DE-AA55-5E0F2BC7C60E}" type="pres">
      <dgm:prSet presAssocID="{7240798C-EA54-426E-9212-35EA744E0575}" presName="horzSpace2" presStyleCnt="0"/>
      <dgm:spPr/>
    </dgm:pt>
    <dgm:pt modelId="{700116B1-7CAE-4B76-BDA1-C6FBC8592ED3}" type="pres">
      <dgm:prSet presAssocID="{7240798C-EA54-426E-9212-35EA744E0575}" presName="tx2" presStyleLbl="revTx" presStyleIdx="1" presStyleCnt="2" custScaleX="146898" custLinFactNeighborX="-2230" custLinFactNeighborY="570"/>
      <dgm:spPr/>
      <dgm:t>
        <a:bodyPr/>
        <a:lstStyle/>
        <a:p>
          <a:endParaRPr lang="es-ES"/>
        </a:p>
      </dgm:t>
    </dgm:pt>
    <dgm:pt modelId="{5047CEC2-C8C5-4B29-9050-D20BBC5E6001}" type="pres">
      <dgm:prSet presAssocID="{7240798C-EA54-426E-9212-35EA744E0575}" presName="vert2" presStyleCnt="0"/>
      <dgm:spPr/>
    </dgm:pt>
    <dgm:pt modelId="{7EC23330-5B8D-4F52-B347-EBA9FB27883C}" type="pres">
      <dgm:prSet presAssocID="{7240798C-EA54-426E-9212-35EA744E0575}" presName="thinLine2b" presStyleLbl="callout" presStyleIdx="0" presStyleCnt="1" custLinFactNeighborX="914" custLinFactNeighborY="23768"/>
      <dgm:spPr>
        <a:ln w="19050">
          <a:solidFill>
            <a:schemeClr val="accent1"/>
          </a:solidFill>
        </a:ln>
      </dgm:spPr>
    </dgm:pt>
    <dgm:pt modelId="{888A4F9A-7C9E-4B2A-8C1D-4E07A8BDF528}" type="pres">
      <dgm:prSet presAssocID="{7240798C-EA54-426E-9212-35EA744E0575}" presName="vertSpace2b" presStyleCnt="0"/>
      <dgm:spPr/>
    </dgm:pt>
  </dgm:ptLst>
  <dgm:cxnLst>
    <dgm:cxn modelId="{87F534D1-10B8-46D0-A77C-5D708B253D93}" type="presOf" srcId="{7240798C-EA54-426E-9212-35EA744E0575}" destId="{700116B1-7CAE-4B76-BDA1-C6FBC8592ED3}" srcOrd="0" destOrd="0" presId="urn:microsoft.com/office/officeart/2008/layout/LinedList"/>
    <dgm:cxn modelId="{49FB4A29-381B-4D0A-8074-FA6F5E72E121}" type="presOf" srcId="{15AFAA4F-ED74-450B-A029-610E031D81C4}" destId="{F8A81D4C-2F9E-4A93-9387-1774C003F09A}" srcOrd="0" destOrd="0" presId="urn:microsoft.com/office/officeart/2008/layout/LinedList"/>
    <dgm:cxn modelId="{6D201571-5200-48E4-8A5E-AD0EC49B558E}" srcId="{848E4D89-ECE4-42CF-9B39-27239BAB55DC}" destId="{15AFAA4F-ED74-450B-A029-610E031D81C4}" srcOrd="0" destOrd="0" parTransId="{C7516B3F-596F-4EC7-90F3-86FADDD5AF92}" sibTransId="{0E053D96-34C5-4B9D-9AAB-4AB52939088C}"/>
    <dgm:cxn modelId="{AFDC66E0-924D-4018-9195-1E5F9D8FA338}" type="presOf" srcId="{848E4D89-ECE4-42CF-9B39-27239BAB55DC}" destId="{3FFFB16B-FC62-458E-A2F5-033E118DE915}" srcOrd="0" destOrd="0" presId="urn:microsoft.com/office/officeart/2008/layout/LinedList"/>
    <dgm:cxn modelId="{D757864D-3901-4871-A59E-B97AB68DC6EE}" srcId="{15AFAA4F-ED74-450B-A029-610E031D81C4}" destId="{7240798C-EA54-426E-9212-35EA744E0575}" srcOrd="0" destOrd="0" parTransId="{85C9F9A4-76C7-4D49-928E-1D56F0B0D0DA}" sibTransId="{60B6A7C2-10C5-4F73-A2EC-1319376B979B}"/>
    <dgm:cxn modelId="{613DA93C-A47A-4C05-B000-D12A5C3899B1}" type="presParOf" srcId="{3FFFB16B-FC62-458E-A2F5-033E118DE915}" destId="{3DAC9646-0353-446F-93FC-85093E2B5342}" srcOrd="0" destOrd="0" presId="urn:microsoft.com/office/officeart/2008/layout/LinedList"/>
    <dgm:cxn modelId="{F31E633A-1945-4F01-BF8C-5B84741191BE}" type="presParOf" srcId="{3FFFB16B-FC62-458E-A2F5-033E118DE915}" destId="{F1D2C353-B34B-44CF-AA65-6FB1687AAFE6}" srcOrd="1" destOrd="0" presId="urn:microsoft.com/office/officeart/2008/layout/LinedList"/>
    <dgm:cxn modelId="{294A53C2-7CF2-47CE-90DA-88D31881E18F}" type="presParOf" srcId="{F1D2C353-B34B-44CF-AA65-6FB1687AAFE6}" destId="{F8A81D4C-2F9E-4A93-9387-1774C003F09A}" srcOrd="0" destOrd="0" presId="urn:microsoft.com/office/officeart/2008/layout/LinedList"/>
    <dgm:cxn modelId="{C7D11491-E632-4D25-9C94-D74DD553E9EC}" type="presParOf" srcId="{F1D2C353-B34B-44CF-AA65-6FB1687AAFE6}" destId="{302E3CE0-DC11-41CB-A42D-BB9FAFD2BDAC}" srcOrd="1" destOrd="0" presId="urn:microsoft.com/office/officeart/2008/layout/LinedList"/>
    <dgm:cxn modelId="{858D32D7-7321-41DA-B474-EEAED8771194}" type="presParOf" srcId="{302E3CE0-DC11-41CB-A42D-BB9FAFD2BDAC}" destId="{EED73331-76DB-4378-99E9-2532E45FC987}" srcOrd="0" destOrd="0" presId="urn:microsoft.com/office/officeart/2008/layout/LinedList"/>
    <dgm:cxn modelId="{2EA0A661-E6C1-4687-BD96-BE6D584E36DB}" type="presParOf" srcId="{302E3CE0-DC11-41CB-A42D-BB9FAFD2BDAC}" destId="{90DF771C-FAD7-4B6E-91CC-35A256808977}" srcOrd="1" destOrd="0" presId="urn:microsoft.com/office/officeart/2008/layout/LinedList"/>
    <dgm:cxn modelId="{4FF0EC0C-7CCD-483D-A363-132EED98DEE4}" type="presParOf" srcId="{90DF771C-FAD7-4B6E-91CC-35A256808977}" destId="{BF3483E5-BC55-45DE-AA55-5E0F2BC7C60E}" srcOrd="0" destOrd="0" presId="urn:microsoft.com/office/officeart/2008/layout/LinedList"/>
    <dgm:cxn modelId="{B9E690B9-3302-49C7-9884-B2AAC6F6C47C}" type="presParOf" srcId="{90DF771C-FAD7-4B6E-91CC-35A256808977}" destId="{700116B1-7CAE-4B76-BDA1-C6FBC8592ED3}" srcOrd="1" destOrd="0" presId="urn:microsoft.com/office/officeart/2008/layout/LinedList"/>
    <dgm:cxn modelId="{D5DC6653-447A-417B-B516-703240157637}" type="presParOf" srcId="{90DF771C-FAD7-4B6E-91CC-35A256808977}" destId="{5047CEC2-C8C5-4B29-9050-D20BBC5E6001}" srcOrd="2" destOrd="0" presId="urn:microsoft.com/office/officeart/2008/layout/LinedList"/>
    <dgm:cxn modelId="{60870466-BD6D-4484-8A4D-6729DB714B2E}" type="presParOf" srcId="{302E3CE0-DC11-41CB-A42D-BB9FAFD2BDAC}" destId="{7EC23330-5B8D-4F52-B347-EBA9FB27883C}" srcOrd="2" destOrd="0" presId="urn:microsoft.com/office/officeart/2008/layout/LinedList"/>
    <dgm:cxn modelId="{53616206-D3D9-45A0-95C5-5DD7F48EB0FC}" type="presParOf" srcId="{302E3CE0-DC11-41CB-A42D-BB9FAFD2BDAC}" destId="{888A4F9A-7C9E-4B2A-8C1D-4E07A8BDF52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8E4D89-ECE4-42CF-9B39-27239BAB55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240798C-EA54-426E-9212-35EA744E0575}">
      <dgm:prSet phldrT="[Texto]" custT="1"/>
      <dgm:spPr/>
      <dgm:t>
        <a:bodyPr/>
        <a:lstStyle/>
        <a:p>
          <a:r>
            <a:rPr lang="es-ES" sz="1800" b="1" dirty="0" smtClean="0"/>
            <a:t>Plan Hidrológico de la D. H. del Júcar 2016-2021 (RD 1/2016, de 8 de enero)</a:t>
          </a:r>
          <a:endParaRPr lang="es-ES" sz="1800" b="1" dirty="0"/>
        </a:p>
      </dgm:t>
    </dgm:pt>
    <dgm:pt modelId="{85C9F9A4-76C7-4D49-928E-1D56F0B0D0DA}" type="parTrans" cxnId="{D757864D-3901-4871-A59E-B97AB68DC6EE}">
      <dgm:prSet/>
      <dgm:spPr/>
      <dgm:t>
        <a:bodyPr/>
        <a:lstStyle/>
        <a:p>
          <a:endParaRPr lang="es-ES"/>
        </a:p>
      </dgm:t>
    </dgm:pt>
    <dgm:pt modelId="{60B6A7C2-10C5-4F73-A2EC-1319376B979B}" type="sibTrans" cxnId="{D757864D-3901-4871-A59E-B97AB68DC6EE}">
      <dgm:prSet/>
      <dgm:spPr/>
      <dgm:t>
        <a:bodyPr/>
        <a:lstStyle/>
        <a:p>
          <a:endParaRPr lang="es-ES"/>
        </a:p>
      </dgm:t>
    </dgm:pt>
    <dgm:pt modelId="{15AFAA4F-ED74-450B-A029-610E031D81C4}">
      <dgm:prSet phldrT="[Texto]" phldr="1"/>
      <dgm:spPr/>
      <dgm:t>
        <a:bodyPr/>
        <a:lstStyle/>
        <a:p>
          <a:endParaRPr lang="es-ES" dirty="0"/>
        </a:p>
      </dgm:t>
    </dgm:pt>
    <dgm:pt modelId="{0E053D96-34C5-4B9D-9AAB-4AB52939088C}" type="sibTrans" cxnId="{6D201571-5200-48E4-8A5E-AD0EC49B558E}">
      <dgm:prSet/>
      <dgm:spPr/>
      <dgm:t>
        <a:bodyPr/>
        <a:lstStyle/>
        <a:p>
          <a:endParaRPr lang="es-ES"/>
        </a:p>
      </dgm:t>
    </dgm:pt>
    <dgm:pt modelId="{C7516B3F-596F-4EC7-90F3-86FADDD5AF92}" type="parTrans" cxnId="{6D201571-5200-48E4-8A5E-AD0EC49B558E}">
      <dgm:prSet/>
      <dgm:spPr/>
      <dgm:t>
        <a:bodyPr/>
        <a:lstStyle/>
        <a:p>
          <a:endParaRPr lang="es-ES"/>
        </a:p>
      </dgm:t>
    </dgm:pt>
    <dgm:pt modelId="{3FFFB16B-FC62-458E-A2F5-033E118DE915}" type="pres">
      <dgm:prSet presAssocID="{848E4D89-ECE4-42CF-9B39-27239BAB55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DAC9646-0353-446F-93FC-85093E2B5342}" type="pres">
      <dgm:prSet presAssocID="{15AFAA4F-ED74-450B-A029-610E031D81C4}" presName="thickLine" presStyleLbl="alignNode1" presStyleIdx="0" presStyleCnt="1" custLinFactNeighborX="207" custLinFactNeighborY="-9205"/>
      <dgm:spPr/>
    </dgm:pt>
    <dgm:pt modelId="{F1D2C353-B34B-44CF-AA65-6FB1687AAFE6}" type="pres">
      <dgm:prSet presAssocID="{15AFAA4F-ED74-450B-A029-610E031D81C4}" presName="horz1" presStyleCnt="0"/>
      <dgm:spPr/>
    </dgm:pt>
    <dgm:pt modelId="{F8A81D4C-2F9E-4A93-9387-1774C003F09A}" type="pres">
      <dgm:prSet presAssocID="{15AFAA4F-ED74-450B-A029-610E031D81C4}" presName="tx1" presStyleLbl="revTx" presStyleIdx="0" presStyleCnt="2" custScaleX="30598"/>
      <dgm:spPr/>
      <dgm:t>
        <a:bodyPr/>
        <a:lstStyle/>
        <a:p>
          <a:endParaRPr lang="es-ES"/>
        </a:p>
      </dgm:t>
    </dgm:pt>
    <dgm:pt modelId="{302E3CE0-DC11-41CB-A42D-BB9FAFD2BDAC}" type="pres">
      <dgm:prSet presAssocID="{15AFAA4F-ED74-450B-A029-610E031D81C4}" presName="vert1" presStyleCnt="0"/>
      <dgm:spPr/>
    </dgm:pt>
    <dgm:pt modelId="{EED73331-76DB-4378-99E9-2532E45FC987}" type="pres">
      <dgm:prSet presAssocID="{7240798C-EA54-426E-9212-35EA744E0575}" presName="vertSpace2a" presStyleCnt="0"/>
      <dgm:spPr/>
    </dgm:pt>
    <dgm:pt modelId="{90DF771C-FAD7-4B6E-91CC-35A256808977}" type="pres">
      <dgm:prSet presAssocID="{7240798C-EA54-426E-9212-35EA744E0575}" presName="horz2" presStyleCnt="0"/>
      <dgm:spPr/>
    </dgm:pt>
    <dgm:pt modelId="{BF3483E5-BC55-45DE-AA55-5E0F2BC7C60E}" type="pres">
      <dgm:prSet presAssocID="{7240798C-EA54-426E-9212-35EA744E0575}" presName="horzSpace2" presStyleCnt="0"/>
      <dgm:spPr/>
    </dgm:pt>
    <dgm:pt modelId="{700116B1-7CAE-4B76-BDA1-C6FBC8592ED3}" type="pres">
      <dgm:prSet presAssocID="{7240798C-EA54-426E-9212-35EA744E0575}" presName="tx2" presStyleLbl="revTx" presStyleIdx="1" presStyleCnt="2" custScaleX="146898" custLinFactNeighborX="-2230" custLinFactNeighborY="570"/>
      <dgm:spPr/>
      <dgm:t>
        <a:bodyPr/>
        <a:lstStyle/>
        <a:p>
          <a:endParaRPr lang="es-ES"/>
        </a:p>
      </dgm:t>
    </dgm:pt>
    <dgm:pt modelId="{5047CEC2-C8C5-4B29-9050-D20BBC5E6001}" type="pres">
      <dgm:prSet presAssocID="{7240798C-EA54-426E-9212-35EA744E0575}" presName="vert2" presStyleCnt="0"/>
      <dgm:spPr/>
    </dgm:pt>
    <dgm:pt modelId="{7EC23330-5B8D-4F52-B347-EBA9FB27883C}" type="pres">
      <dgm:prSet presAssocID="{7240798C-EA54-426E-9212-35EA744E0575}" presName="thinLine2b" presStyleLbl="callout" presStyleIdx="0" presStyleCnt="1" custLinFactNeighborX="914" custLinFactNeighborY="23768"/>
      <dgm:spPr>
        <a:ln w="19050">
          <a:solidFill>
            <a:schemeClr val="accent1"/>
          </a:solidFill>
        </a:ln>
      </dgm:spPr>
      <dgm:t>
        <a:bodyPr/>
        <a:lstStyle/>
        <a:p>
          <a:endParaRPr lang="es-ES"/>
        </a:p>
      </dgm:t>
    </dgm:pt>
    <dgm:pt modelId="{888A4F9A-7C9E-4B2A-8C1D-4E07A8BDF528}" type="pres">
      <dgm:prSet presAssocID="{7240798C-EA54-426E-9212-35EA744E0575}" presName="vertSpace2b" presStyleCnt="0"/>
      <dgm:spPr/>
    </dgm:pt>
  </dgm:ptLst>
  <dgm:cxnLst>
    <dgm:cxn modelId="{87F534D1-10B8-46D0-A77C-5D708B253D93}" type="presOf" srcId="{7240798C-EA54-426E-9212-35EA744E0575}" destId="{700116B1-7CAE-4B76-BDA1-C6FBC8592ED3}" srcOrd="0" destOrd="0" presId="urn:microsoft.com/office/officeart/2008/layout/LinedList"/>
    <dgm:cxn modelId="{49FB4A29-381B-4D0A-8074-FA6F5E72E121}" type="presOf" srcId="{15AFAA4F-ED74-450B-A029-610E031D81C4}" destId="{F8A81D4C-2F9E-4A93-9387-1774C003F09A}" srcOrd="0" destOrd="0" presId="urn:microsoft.com/office/officeart/2008/layout/LinedList"/>
    <dgm:cxn modelId="{6D201571-5200-48E4-8A5E-AD0EC49B558E}" srcId="{848E4D89-ECE4-42CF-9B39-27239BAB55DC}" destId="{15AFAA4F-ED74-450B-A029-610E031D81C4}" srcOrd="0" destOrd="0" parTransId="{C7516B3F-596F-4EC7-90F3-86FADDD5AF92}" sibTransId="{0E053D96-34C5-4B9D-9AAB-4AB52939088C}"/>
    <dgm:cxn modelId="{AFDC66E0-924D-4018-9195-1E5F9D8FA338}" type="presOf" srcId="{848E4D89-ECE4-42CF-9B39-27239BAB55DC}" destId="{3FFFB16B-FC62-458E-A2F5-033E118DE915}" srcOrd="0" destOrd="0" presId="urn:microsoft.com/office/officeart/2008/layout/LinedList"/>
    <dgm:cxn modelId="{D757864D-3901-4871-A59E-B97AB68DC6EE}" srcId="{15AFAA4F-ED74-450B-A029-610E031D81C4}" destId="{7240798C-EA54-426E-9212-35EA744E0575}" srcOrd="0" destOrd="0" parTransId="{85C9F9A4-76C7-4D49-928E-1D56F0B0D0DA}" sibTransId="{60B6A7C2-10C5-4F73-A2EC-1319376B979B}"/>
    <dgm:cxn modelId="{613DA93C-A47A-4C05-B000-D12A5C3899B1}" type="presParOf" srcId="{3FFFB16B-FC62-458E-A2F5-033E118DE915}" destId="{3DAC9646-0353-446F-93FC-85093E2B5342}" srcOrd="0" destOrd="0" presId="urn:microsoft.com/office/officeart/2008/layout/LinedList"/>
    <dgm:cxn modelId="{F31E633A-1945-4F01-BF8C-5B84741191BE}" type="presParOf" srcId="{3FFFB16B-FC62-458E-A2F5-033E118DE915}" destId="{F1D2C353-B34B-44CF-AA65-6FB1687AAFE6}" srcOrd="1" destOrd="0" presId="urn:microsoft.com/office/officeart/2008/layout/LinedList"/>
    <dgm:cxn modelId="{294A53C2-7CF2-47CE-90DA-88D31881E18F}" type="presParOf" srcId="{F1D2C353-B34B-44CF-AA65-6FB1687AAFE6}" destId="{F8A81D4C-2F9E-4A93-9387-1774C003F09A}" srcOrd="0" destOrd="0" presId="urn:microsoft.com/office/officeart/2008/layout/LinedList"/>
    <dgm:cxn modelId="{C7D11491-E632-4D25-9C94-D74DD553E9EC}" type="presParOf" srcId="{F1D2C353-B34B-44CF-AA65-6FB1687AAFE6}" destId="{302E3CE0-DC11-41CB-A42D-BB9FAFD2BDAC}" srcOrd="1" destOrd="0" presId="urn:microsoft.com/office/officeart/2008/layout/LinedList"/>
    <dgm:cxn modelId="{858D32D7-7321-41DA-B474-EEAED8771194}" type="presParOf" srcId="{302E3CE0-DC11-41CB-A42D-BB9FAFD2BDAC}" destId="{EED73331-76DB-4378-99E9-2532E45FC987}" srcOrd="0" destOrd="0" presId="urn:microsoft.com/office/officeart/2008/layout/LinedList"/>
    <dgm:cxn modelId="{2EA0A661-E6C1-4687-BD96-BE6D584E36DB}" type="presParOf" srcId="{302E3CE0-DC11-41CB-A42D-BB9FAFD2BDAC}" destId="{90DF771C-FAD7-4B6E-91CC-35A256808977}" srcOrd="1" destOrd="0" presId="urn:microsoft.com/office/officeart/2008/layout/LinedList"/>
    <dgm:cxn modelId="{4FF0EC0C-7CCD-483D-A363-132EED98DEE4}" type="presParOf" srcId="{90DF771C-FAD7-4B6E-91CC-35A256808977}" destId="{BF3483E5-BC55-45DE-AA55-5E0F2BC7C60E}" srcOrd="0" destOrd="0" presId="urn:microsoft.com/office/officeart/2008/layout/LinedList"/>
    <dgm:cxn modelId="{B9E690B9-3302-49C7-9884-B2AAC6F6C47C}" type="presParOf" srcId="{90DF771C-FAD7-4B6E-91CC-35A256808977}" destId="{700116B1-7CAE-4B76-BDA1-C6FBC8592ED3}" srcOrd="1" destOrd="0" presId="urn:microsoft.com/office/officeart/2008/layout/LinedList"/>
    <dgm:cxn modelId="{D5DC6653-447A-417B-B516-703240157637}" type="presParOf" srcId="{90DF771C-FAD7-4B6E-91CC-35A256808977}" destId="{5047CEC2-C8C5-4B29-9050-D20BBC5E6001}" srcOrd="2" destOrd="0" presId="urn:microsoft.com/office/officeart/2008/layout/LinedList"/>
    <dgm:cxn modelId="{60870466-BD6D-4484-8A4D-6729DB714B2E}" type="presParOf" srcId="{302E3CE0-DC11-41CB-A42D-BB9FAFD2BDAC}" destId="{7EC23330-5B8D-4F52-B347-EBA9FB27883C}" srcOrd="2" destOrd="0" presId="urn:microsoft.com/office/officeart/2008/layout/LinedList"/>
    <dgm:cxn modelId="{53616206-D3D9-45A0-95C5-5DD7F48EB0FC}" type="presParOf" srcId="{302E3CE0-DC11-41CB-A42D-BB9FAFD2BDAC}" destId="{888A4F9A-7C9E-4B2A-8C1D-4E07A8BDF52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8E4D89-ECE4-42CF-9B39-27239BAB55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CB6CBB-FB67-4FB5-8A16-E719FD62B75F}">
      <dgm:prSet phldrT="[Texto]" custT="1"/>
      <dgm:spPr/>
      <dgm:t>
        <a:bodyPr/>
        <a:lstStyle/>
        <a:p>
          <a:r>
            <a:rPr lang="es-ES" sz="1600" b="1" dirty="0" smtClean="0"/>
            <a:t>Primer Plan de Explotación de la masa de agua subterránea 080.133 Requena-Utiel</a:t>
          </a:r>
          <a:endParaRPr lang="es-ES" sz="1600" b="1" dirty="0"/>
        </a:p>
      </dgm:t>
    </dgm:pt>
    <dgm:pt modelId="{2A7B6FAE-9442-423A-A344-4B76B1CA2445}" type="parTrans" cxnId="{018A2781-C1E4-413F-BD9C-C0D3913E7016}">
      <dgm:prSet/>
      <dgm:spPr/>
      <dgm:t>
        <a:bodyPr/>
        <a:lstStyle/>
        <a:p>
          <a:endParaRPr lang="es-ES"/>
        </a:p>
      </dgm:t>
    </dgm:pt>
    <dgm:pt modelId="{79F07903-470D-476F-BB3A-1A334B0EA73F}" type="sibTrans" cxnId="{018A2781-C1E4-413F-BD9C-C0D3913E7016}">
      <dgm:prSet/>
      <dgm:spPr/>
      <dgm:t>
        <a:bodyPr/>
        <a:lstStyle/>
        <a:p>
          <a:endParaRPr lang="es-ES"/>
        </a:p>
      </dgm:t>
    </dgm:pt>
    <dgm:pt modelId="{79C84CF0-8F05-4560-B689-983F512A1A48}">
      <dgm:prSet phldrT="[Texto]" custT="1"/>
      <dgm:spPr/>
      <dgm:t>
        <a:bodyPr/>
        <a:lstStyle/>
        <a:p>
          <a:endParaRPr lang="es-ES" sz="1600" b="1" dirty="0" smtClean="0"/>
        </a:p>
        <a:p>
          <a:endParaRPr lang="es-ES" sz="1600" b="1" dirty="0" smtClean="0"/>
        </a:p>
        <a:p>
          <a:r>
            <a:rPr lang="es-ES" sz="1600" b="1" dirty="0" smtClean="0"/>
            <a:t>Revisión del plan de explotación de la masa de agua subterránea 080.133 Requena-Utiel</a:t>
          </a:r>
          <a:endParaRPr lang="es-ES" sz="1600" b="1" dirty="0"/>
        </a:p>
      </dgm:t>
    </dgm:pt>
    <dgm:pt modelId="{762B2F34-F931-44F0-9310-4E217DA79534}" type="parTrans" cxnId="{060088F5-1183-4116-9F62-A704943EF41B}">
      <dgm:prSet/>
      <dgm:spPr/>
      <dgm:t>
        <a:bodyPr/>
        <a:lstStyle/>
        <a:p>
          <a:endParaRPr lang="es-ES"/>
        </a:p>
      </dgm:t>
    </dgm:pt>
    <dgm:pt modelId="{CF748128-01E9-4A7D-AF23-957AA5C85446}" type="sibTrans" cxnId="{060088F5-1183-4116-9F62-A704943EF41B}">
      <dgm:prSet/>
      <dgm:spPr/>
      <dgm:t>
        <a:bodyPr/>
        <a:lstStyle/>
        <a:p>
          <a:endParaRPr lang="es-ES"/>
        </a:p>
      </dgm:t>
    </dgm:pt>
    <dgm:pt modelId="{15AFAA4F-ED74-450B-A029-610E031D81C4}">
      <dgm:prSet phldrT="[Texto]" phldr="1"/>
      <dgm:spPr/>
      <dgm:t>
        <a:bodyPr/>
        <a:lstStyle/>
        <a:p>
          <a:endParaRPr lang="es-ES" dirty="0"/>
        </a:p>
      </dgm:t>
    </dgm:pt>
    <dgm:pt modelId="{0E053D96-34C5-4B9D-9AAB-4AB52939088C}" type="sibTrans" cxnId="{6D201571-5200-48E4-8A5E-AD0EC49B558E}">
      <dgm:prSet/>
      <dgm:spPr/>
      <dgm:t>
        <a:bodyPr/>
        <a:lstStyle/>
        <a:p>
          <a:endParaRPr lang="es-ES"/>
        </a:p>
      </dgm:t>
    </dgm:pt>
    <dgm:pt modelId="{C7516B3F-596F-4EC7-90F3-86FADDD5AF92}" type="parTrans" cxnId="{6D201571-5200-48E4-8A5E-AD0EC49B558E}">
      <dgm:prSet/>
      <dgm:spPr/>
      <dgm:t>
        <a:bodyPr/>
        <a:lstStyle/>
        <a:p>
          <a:endParaRPr lang="es-ES"/>
        </a:p>
      </dgm:t>
    </dgm:pt>
    <dgm:pt modelId="{3FFFB16B-FC62-458E-A2F5-033E118DE915}" type="pres">
      <dgm:prSet presAssocID="{848E4D89-ECE4-42CF-9B39-27239BAB55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DAC9646-0353-446F-93FC-85093E2B5342}" type="pres">
      <dgm:prSet presAssocID="{15AFAA4F-ED74-450B-A029-610E031D81C4}" presName="thickLine" presStyleLbl="alignNode1" presStyleIdx="0" presStyleCnt="1" custLinFactNeighborX="207" custLinFactNeighborY="-9205"/>
      <dgm:spPr/>
    </dgm:pt>
    <dgm:pt modelId="{F1D2C353-B34B-44CF-AA65-6FB1687AAFE6}" type="pres">
      <dgm:prSet presAssocID="{15AFAA4F-ED74-450B-A029-610E031D81C4}" presName="horz1" presStyleCnt="0"/>
      <dgm:spPr/>
    </dgm:pt>
    <dgm:pt modelId="{F8A81D4C-2F9E-4A93-9387-1774C003F09A}" type="pres">
      <dgm:prSet presAssocID="{15AFAA4F-ED74-450B-A029-610E031D81C4}" presName="tx1" presStyleLbl="revTx" presStyleIdx="0" presStyleCnt="3" custScaleX="30598"/>
      <dgm:spPr/>
      <dgm:t>
        <a:bodyPr/>
        <a:lstStyle/>
        <a:p>
          <a:endParaRPr lang="es-ES"/>
        </a:p>
      </dgm:t>
    </dgm:pt>
    <dgm:pt modelId="{302E3CE0-DC11-41CB-A42D-BB9FAFD2BDAC}" type="pres">
      <dgm:prSet presAssocID="{15AFAA4F-ED74-450B-A029-610E031D81C4}" presName="vert1" presStyleCnt="0"/>
      <dgm:spPr/>
    </dgm:pt>
    <dgm:pt modelId="{CF478BE9-8679-47E8-AF8A-D8ED189815CF}" type="pres">
      <dgm:prSet presAssocID="{8CCB6CBB-FB67-4FB5-8A16-E719FD62B75F}" presName="vertSpace2a" presStyleCnt="0"/>
      <dgm:spPr/>
    </dgm:pt>
    <dgm:pt modelId="{3DBB5E2A-549A-49F6-A3EF-FBCB79EFAA97}" type="pres">
      <dgm:prSet presAssocID="{8CCB6CBB-FB67-4FB5-8A16-E719FD62B75F}" presName="horz2" presStyleCnt="0"/>
      <dgm:spPr/>
    </dgm:pt>
    <dgm:pt modelId="{518098FC-0BD3-4D88-82AE-D25F56B7153D}" type="pres">
      <dgm:prSet presAssocID="{8CCB6CBB-FB67-4FB5-8A16-E719FD62B75F}" presName="horzSpace2" presStyleCnt="0"/>
      <dgm:spPr/>
    </dgm:pt>
    <dgm:pt modelId="{D24138B2-21E1-4B64-987A-3BCEACCD3DDB}" type="pres">
      <dgm:prSet presAssocID="{8CCB6CBB-FB67-4FB5-8A16-E719FD62B75F}" presName="tx2" presStyleLbl="revTx" presStyleIdx="1" presStyleCnt="3" custScaleX="176517" custScaleY="111617" custLinFactNeighborX="-11538" custLinFactNeighborY="-1310"/>
      <dgm:spPr/>
      <dgm:t>
        <a:bodyPr/>
        <a:lstStyle/>
        <a:p>
          <a:endParaRPr lang="es-ES"/>
        </a:p>
      </dgm:t>
    </dgm:pt>
    <dgm:pt modelId="{3AAB90D8-FADF-4D17-8D8F-701C139C6CD8}" type="pres">
      <dgm:prSet presAssocID="{8CCB6CBB-FB67-4FB5-8A16-E719FD62B75F}" presName="vert2" presStyleCnt="0"/>
      <dgm:spPr/>
    </dgm:pt>
    <dgm:pt modelId="{25E43DF8-5525-4C8A-954F-9E114F5EF198}" type="pres">
      <dgm:prSet presAssocID="{8CCB6CBB-FB67-4FB5-8A16-E719FD62B75F}" presName="thinLine2b" presStyleLbl="callout" presStyleIdx="0" presStyleCnt="2" custFlipVert="0" custFlipHor="0" custSzY="45720" custScaleX="1659" custLinFactY="200000" custLinFactNeighborX="-13014" custLinFactNeighborY="261037"/>
      <dgm:spPr>
        <a:ln w="19050"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BC54D8A5-5591-4CF0-9CC8-CFDD490554E8}" type="pres">
      <dgm:prSet presAssocID="{8CCB6CBB-FB67-4FB5-8A16-E719FD62B75F}" presName="vertSpace2b" presStyleCnt="0"/>
      <dgm:spPr/>
    </dgm:pt>
    <dgm:pt modelId="{B98AB746-ED27-435A-B0E0-58B2896A949B}" type="pres">
      <dgm:prSet presAssocID="{79C84CF0-8F05-4560-B689-983F512A1A48}" presName="horz2" presStyleCnt="0"/>
      <dgm:spPr/>
    </dgm:pt>
    <dgm:pt modelId="{B8E8AEAC-3498-481B-A6E2-07ADE3EFD8CB}" type="pres">
      <dgm:prSet presAssocID="{79C84CF0-8F05-4560-B689-983F512A1A48}" presName="horzSpace2" presStyleCnt="0"/>
      <dgm:spPr/>
    </dgm:pt>
    <dgm:pt modelId="{7A3D0331-E082-431F-9E61-15CFCAE13E4C}" type="pres">
      <dgm:prSet presAssocID="{79C84CF0-8F05-4560-B689-983F512A1A48}" presName="tx2" presStyleLbl="revTx" presStyleIdx="2" presStyleCnt="3" custScaleX="176517" custScaleY="80789" custLinFactNeighborX="-8528" custLinFactNeighborY="-10428"/>
      <dgm:spPr/>
      <dgm:t>
        <a:bodyPr/>
        <a:lstStyle/>
        <a:p>
          <a:endParaRPr lang="es-ES"/>
        </a:p>
      </dgm:t>
    </dgm:pt>
    <dgm:pt modelId="{D0EF6C55-7FF1-48D5-A89E-760266DD1F9C}" type="pres">
      <dgm:prSet presAssocID="{79C84CF0-8F05-4560-B689-983F512A1A48}" presName="vert2" presStyleCnt="0"/>
      <dgm:spPr/>
    </dgm:pt>
    <dgm:pt modelId="{11EAF797-F6B0-4A19-B7DE-5376A3AE456C}" type="pres">
      <dgm:prSet presAssocID="{79C84CF0-8F05-4560-B689-983F512A1A48}" presName="thinLine2b" presStyleLbl="callout" presStyleIdx="1" presStyleCnt="2" custLinFactY="479" custLinFactNeighborY="100000"/>
      <dgm:spPr/>
    </dgm:pt>
    <dgm:pt modelId="{76BDA61F-63CB-4BD9-91F6-C36A67997B16}" type="pres">
      <dgm:prSet presAssocID="{79C84CF0-8F05-4560-B689-983F512A1A48}" presName="vertSpace2b" presStyleCnt="0"/>
      <dgm:spPr/>
    </dgm:pt>
  </dgm:ptLst>
  <dgm:cxnLst>
    <dgm:cxn modelId="{91142D64-DC7C-4065-9CD6-BC26ED77CB8B}" type="presOf" srcId="{79C84CF0-8F05-4560-B689-983F512A1A48}" destId="{7A3D0331-E082-431F-9E61-15CFCAE13E4C}" srcOrd="0" destOrd="0" presId="urn:microsoft.com/office/officeart/2008/layout/LinedList"/>
    <dgm:cxn modelId="{060088F5-1183-4116-9F62-A704943EF41B}" srcId="{15AFAA4F-ED74-450B-A029-610E031D81C4}" destId="{79C84CF0-8F05-4560-B689-983F512A1A48}" srcOrd="1" destOrd="0" parTransId="{762B2F34-F931-44F0-9310-4E217DA79534}" sibTransId="{CF748128-01E9-4A7D-AF23-957AA5C85446}"/>
    <dgm:cxn modelId="{49FB4A29-381B-4D0A-8074-FA6F5E72E121}" type="presOf" srcId="{15AFAA4F-ED74-450B-A029-610E031D81C4}" destId="{F8A81D4C-2F9E-4A93-9387-1774C003F09A}" srcOrd="0" destOrd="0" presId="urn:microsoft.com/office/officeart/2008/layout/LinedList"/>
    <dgm:cxn modelId="{6D201571-5200-48E4-8A5E-AD0EC49B558E}" srcId="{848E4D89-ECE4-42CF-9B39-27239BAB55DC}" destId="{15AFAA4F-ED74-450B-A029-610E031D81C4}" srcOrd="0" destOrd="0" parTransId="{C7516B3F-596F-4EC7-90F3-86FADDD5AF92}" sibTransId="{0E053D96-34C5-4B9D-9AAB-4AB52939088C}"/>
    <dgm:cxn modelId="{AFDC66E0-924D-4018-9195-1E5F9D8FA338}" type="presOf" srcId="{848E4D89-ECE4-42CF-9B39-27239BAB55DC}" destId="{3FFFB16B-FC62-458E-A2F5-033E118DE915}" srcOrd="0" destOrd="0" presId="urn:microsoft.com/office/officeart/2008/layout/LinedList"/>
    <dgm:cxn modelId="{57D23222-F1DF-4AB7-AF01-A03B218CC571}" type="presOf" srcId="{8CCB6CBB-FB67-4FB5-8A16-E719FD62B75F}" destId="{D24138B2-21E1-4B64-987A-3BCEACCD3DDB}" srcOrd="0" destOrd="0" presId="urn:microsoft.com/office/officeart/2008/layout/LinedList"/>
    <dgm:cxn modelId="{018A2781-C1E4-413F-BD9C-C0D3913E7016}" srcId="{15AFAA4F-ED74-450B-A029-610E031D81C4}" destId="{8CCB6CBB-FB67-4FB5-8A16-E719FD62B75F}" srcOrd="0" destOrd="0" parTransId="{2A7B6FAE-9442-423A-A344-4B76B1CA2445}" sibTransId="{79F07903-470D-476F-BB3A-1A334B0EA73F}"/>
    <dgm:cxn modelId="{613DA93C-A47A-4C05-B000-D12A5C3899B1}" type="presParOf" srcId="{3FFFB16B-FC62-458E-A2F5-033E118DE915}" destId="{3DAC9646-0353-446F-93FC-85093E2B5342}" srcOrd="0" destOrd="0" presId="urn:microsoft.com/office/officeart/2008/layout/LinedList"/>
    <dgm:cxn modelId="{F31E633A-1945-4F01-BF8C-5B84741191BE}" type="presParOf" srcId="{3FFFB16B-FC62-458E-A2F5-033E118DE915}" destId="{F1D2C353-B34B-44CF-AA65-6FB1687AAFE6}" srcOrd="1" destOrd="0" presId="urn:microsoft.com/office/officeart/2008/layout/LinedList"/>
    <dgm:cxn modelId="{294A53C2-7CF2-47CE-90DA-88D31881E18F}" type="presParOf" srcId="{F1D2C353-B34B-44CF-AA65-6FB1687AAFE6}" destId="{F8A81D4C-2F9E-4A93-9387-1774C003F09A}" srcOrd="0" destOrd="0" presId="urn:microsoft.com/office/officeart/2008/layout/LinedList"/>
    <dgm:cxn modelId="{C7D11491-E632-4D25-9C94-D74DD553E9EC}" type="presParOf" srcId="{F1D2C353-B34B-44CF-AA65-6FB1687AAFE6}" destId="{302E3CE0-DC11-41CB-A42D-BB9FAFD2BDAC}" srcOrd="1" destOrd="0" presId="urn:microsoft.com/office/officeart/2008/layout/LinedList"/>
    <dgm:cxn modelId="{EF23CC9A-38A4-49D4-8716-C711E4A3C2F3}" type="presParOf" srcId="{302E3CE0-DC11-41CB-A42D-BB9FAFD2BDAC}" destId="{CF478BE9-8679-47E8-AF8A-D8ED189815CF}" srcOrd="0" destOrd="0" presId="urn:microsoft.com/office/officeart/2008/layout/LinedList"/>
    <dgm:cxn modelId="{4A2A0AD1-8F75-4D5E-80CD-040AC51E1312}" type="presParOf" srcId="{302E3CE0-DC11-41CB-A42D-BB9FAFD2BDAC}" destId="{3DBB5E2A-549A-49F6-A3EF-FBCB79EFAA97}" srcOrd="1" destOrd="0" presId="urn:microsoft.com/office/officeart/2008/layout/LinedList"/>
    <dgm:cxn modelId="{AF869245-A3EC-4700-844E-B8E73C8B3416}" type="presParOf" srcId="{3DBB5E2A-549A-49F6-A3EF-FBCB79EFAA97}" destId="{518098FC-0BD3-4D88-82AE-D25F56B7153D}" srcOrd="0" destOrd="0" presId="urn:microsoft.com/office/officeart/2008/layout/LinedList"/>
    <dgm:cxn modelId="{F9AAC5E3-6C47-427F-8DBD-6C9EA1C96649}" type="presParOf" srcId="{3DBB5E2A-549A-49F6-A3EF-FBCB79EFAA97}" destId="{D24138B2-21E1-4B64-987A-3BCEACCD3DDB}" srcOrd="1" destOrd="0" presId="urn:microsoft.com/office/officeart/2008/layout/LinedList"/>
    <dgm:cxn modelId="{2ADE96C1-B19E-405D-9F72-624E47958141}" type="presParOf" srcId="{3DBB5E2A-549A-49F6-A3EF-FBCB79EFAA97}" destId="{3AAB90D8-FADF-4D17-8D8F-701C139C6CD8}" srcOrd="2" destOrd="0" presId="urn:microsoft.com/office/officeart/2008/layout/LinedList"/>
    <dgm:cxn modelId="{660298CD-5528-4804-BE13-C5071AEA8F27}" type="presParOf" srcId="{302E3CE0-DC11-41CB-A42D-BB9FAFD2BDAC}" destId="{25E43DF8-5525-4C8A-954F-9E114F5EF198}" srcOrd="2" destOrd="0" presId="urn:microsoft.com/office/officeart/2008/layout/LinedList"/>
    <dgm:cxn modelId="{5787E0E9-A878-437D-A2E4-89369E91ECF6}" type="presParOf" srcId="{302E3CE0-DC11-41CB-A42D-BB9FAFD2BDAC}" destId="{BC54D8A5-5591-4CF0-9CC8-CFDD490554E8}" srcOrd="3" destOrd="0" presId="urn:microsoft.com/office/officeart/2008/layout/LinedList"/>
    <dgm:cxn modelId="{4DED7A81-C4D2-431B-A208-315A4FE374C8}" type="presParOf" srcId="{302E3CE0-DC11-41CB-A42D-BB9FAFD2BDAC}" destId="{B98AB746-ED27-435A-B0E0-58B2896A949B}" srcOrd="4" destOrd="0" presId="urn:microsoft.com/office/officeart/2008/layout/LinedList"/>
    <dgm:cxn modelId="{B113CA55-91A2-4F4A-9126-AE4B349E7C39}" type="presParOf" srcId="{B98AB746-ED27-435A-B0E0-58B2896A949B}" destId="{B8E8AEAC-3498-481B-A6E2-07ADE3EFD8CB}" srcOrd="0" destOrd="0" presId="urn:microsoft.com/office/officeart/2008/layout/LinedList"/>
    <dgm:cxn modelId="{558A44F9-972E-42AE-80ED-E7B3D9CE0CF4}" type="presParOf" srcId="{B98AB746-ED27-435A-B0E0-58B2896A949B}" destId="{7A3D0331-E082-431F-9E61-15CFCAE13E4C}" srcOrd="1" destOrd="0" presId="urn:microsoft.com/office/officeart/2008/layout/LinedList"/>
    <dgm:cxn modelId="{FD405BCE-A325-4E93-8A23-7483C163FEDE}" type="presParOf" srcId="{B98AB746-ED27-435A-B0E0-58B2896A949B}" destId="{D0EF6C55-7FF1-48D5-A89E-760266DD1F9C}" srcOrd="2" destOrd="0" presId="urn:microsoft.com/office/officeart/2008/layout/LinedList"/>
    <dgm:cxn modelId="{3B16B1D5-5E1B-4855-8560-9836ECE5585A}" type="presParOf" srcId="{302E3CE0-DC11-41CB-A42D-BB9FAFD2BDAC}" destId="{11EAF797-F6B0-4A19-B7DE-5376A3AE456C}" srcOrd="5" destOrd="0" presId="urn:microsoft.com/office/officeart/2008/layout/LinedList"/>
    <dgm:cxn modelId="{FAFC16FA-4BBA-42E9-A502-3B963AB602A0}" type="presParOf" srcId="{302E3CE0-DC11-41CB-A42D-BB9FAFD2BDAC}" destId="{76BDA61F-63CB-4BD9-91F6-C36A67997B1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8E4D89-ECE4-42CF-9B39-27239BAB55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CB6CBB-FB67-4FB5-8A16-E719FD62B75F}">
      <dgm:prSet phldrT="[Texto]" custT="1"/>
      <dgm:spPr/>
      <dgm:t>
        <a:bodyPr/>
        <a:lstStyle/>
        <a:p>
          <a:r>
            <a:rPr lang="es-ES" sz="2000" b="1" dirty="0" smtClean="0"/>
            <a:t>Plan Hidrológico de la DH del Júcar ciclo 2022-2027 (RD 35/2023)</a:t>
          </a:r>
          <a:endParaRPr lang="es-ES" sz="2000" b="1" dirty="0"/>
        </a:p>
      </dgm:t>
    </dgm:pt>
    <dgm:pt modelId="{2A7B6FAE-9442-423A-A344-4B76B1CA2445}" type="parTrans" cxnId="{018A2781-C1E4-413F-BD9C-C0D3913E7016}">
      <dgm:prSet/>
      <dgm:spPr/>
      <dgm:t>
        <a:bodyPr/>
        <a:lstStyle/>
        <a:p>
          <a:endParaRPr lang="es-ES"/>
        </a:p>
      </dgm:t>
    </dgm:pt>
    <dgm:pt modelId="{79F07903-470D-476F-BB3A-1A334B0EA73F}" type="sibTrans" cxnId="{018A2781-C1E4-413F-BD9C-C0D3913E7016}">
      <dgm:prSet/>
      <dgm:spPr/>
      <dgm:t>
        <a:bodyPr/>
        <a:lstStyle/>
        <a:p>
          <a:endParaRPr lang="es-ES"/>
        </a:p>
      </dgm:t>
    </dgm:pt>
    <dgm:pt modelId="{15AFAA4F-ED74-450B-A029-610E031D81C4}">
      <dgm:prSet phldrT="[Texto]" phldr="1"/>
      <dgm:spPr/>
      <dgm:t>
        <a:bodyPr/>
        <a:lstStyle/>
        <a:p>
          <a:endParaRPr lang="es-ES" dirty="0"/>
        </a:p>
      </dgm:t>
    </dgm:pt>
    <dgm:pt modelId="{0E053D96-34C5-4B9D-9AAB-4AB52939088C}" type="sibTrans" cxnId="{6D201571-5200-48E4-8A5E-AD0EC49B558E}">
      <dgm:prSet/>
      <dgm:spPr/>
      <dgm:t>
        <a:bodyPr/>
        <a:lstStyle/>
        <a:p>
          <a:endParaRPr lang="es-ES"/>
        </a:p>
      </dgm:t>
    </dgm:pt>
    <dgm:pt modelId="{C7516B3F-596F-4EC7-90F3-86FADDD5AF92}" type="parTrans" cxnId="{6D201571-5200-48E4-8A5E-AD0EC49B558E}">
      <dgm:prSet/>
      <dgm:spPr/>
      <dgm:t>
        <a:bodyPr/>
        <a:lstStyle/>
        <a:p>
          <a:endParaRPr lang="es-ES"/>
        </a:p>
      </dgm:t>
    </dgm:pt>
    <dgm:pt modelId="{3FFFB16B-FC62-458E-A2F5-033E118DE915}" type="pres">
      <dgm:prSet presAssocID="{848E4D89-ECE4-42CF-9B39-27239BAB55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DAC9646-0353-446F-93FC-85093E2B5342}" type="pres">
      <dgm:prSet presAssocID="{15AFAA4F-ED74-450B-A029-610E031D81C4}" presName="thickLine" presStyleLbl="alignNode1" presStyleIdx="0" presStyleCnt="1" custLinFactNeighborX="1964" custLinFactNeighborY="202"/>
      <dgm:spPr/>
    </dgm:pt>
    <dgm:pt modelId="{F1D2C353-B34B-44CF-AA65-6FB1687AAFE6}" type="pres">
      <dgm:prSet presAssocID="{15AFAA4F-ED74-450B-A029-610E031D81C4}" presName="horz1" presStyleCnt="0"/>
      <dgm:spPr/>
    </dgm:pt>
    <dgm:pt modelId="{F8A81D4C-2F9E-4A93-9387-1774C003F09A}" type="pres">
      <dgm:prSet presAssocID="{15AFAA4F-ED74-450B-A029-610E031D81C4}" presName="tx1" presStyleLbl="revTx" presStyleIdx="0" presStyleCnt="2" custScaleX="30598"/>
      <dgm:spPr/>
      <dgm:t>
        <a:bodyPr/>
        <a:lstStyle/>
        <a:p>
          <a:endParaRPr lang="es-ES"/>
        </a:p>
      </dgm:t>
    </dgm:pt>
    <dgm:pt modelId="{302E3CE0-DC11-41CB-A42D-BB9FAFD2BDAC}" type="pres">
      <dgm:prSet presAssocID="{15AFAA4F-ED74-450B-A029-610E031D81C4}" presName="vert1" presStyleCnt="0"/>
      <dgm:spPr/>
    </dgm:pt>
    <dgm:pt modelId="{E601E434-9730-4296-9D70-E76372B82B6D}" type="pres">
      <dgm:prSet presAssocID="{8CCB6CBB-FB67-4FB5-8A16-E719FD62B75F}" presName="vertSpace2a" presStyleCnt="0"/>
      <dgm:spPr/>
    </dgm:pt>
    <dgm:pt modelId="{3DBB5E2A-549A-49F6-A3EF-FBCB79EFAA97}" type="pres">
      <dgm:prSet presAssocID="{8CCB6CBB-FB67-4FB5-8A16-E719FD62B75F}" presName="horz2" presStyleCnt="0"/>
      <dgm:spPr/>
    </dgm:pt>
    <dgm:pt modelId="{518098FC-0BD3-4D88-82AE-D25F56B7153D}" type="pres">
      <dgm:prSet presAssocID="{8CCB6CBB-FB67-4FB5-8A16-E719FD62B75F}" presName="horzSpace2" presStyleCnt="0"/>
      <dgm:spPr/>
    </dgm:pt>
    <dgm:pt modelId="{D24138B2-21E1-4B64-987A-3BCEACCD3DDB}" type="pres">
      <dgm:prSet presAssocID="{8CCB6CBB-FB67-4FB5-8A16-E719FD62B75F}" presName="tx2" presStyleLbl="revTx" presStyleIdx="1" presStyleCnt="2" custScaleX="146898" custLinFactNeighborX="501" custLinFactNeighborY="-21417"/>
      <dgm:spPr/>
      <dgm:t>
        <a:bodyPr/>
        <a:lstStyle/>
        <a:p>
          <a:endParaRPr lang="es-ES"/>
        </a:p>
      </dgm:t>
    </dgm:pt>
    <dgm:pt modelId="{3AAB90D8-FADF-4D17-8D8F-701C139C6CD8}" type="pres">
      <dgm:prSet presAssocID="{8CCB6CBB-FB67-4FB5-8A16-E719FD62B75F}" presName="vert2" presStyleCnt="0"/>
      <dgm:spPr/>
    </dgm:pt>
    <dgm:pt modelId="{25E43DF8-5525-4C8A-954F-9E114F5EF198}" type="pres">
      <dgm:prSet presAssocID="{8CCB6CBB-FB67-4FB5-8A16-E719FD62B75F}" presName="thinLine2b" presStyleLbl="callout" presStyleIdx="0" presStyleCnt="1" custLinFactY="-100000" custLinFactNeighborX="2322" custLinFactNeighborY="-187187"/>
      <dgm:spPr>
        <a:ln w="19050">
          <a:solidFill>
            <a:schemeClr val="accent1"/>
          </a:solidFill>
        </a:ln>
      </dgm:spPr>
      <dgm:t>
        <a:bodyPr/>
        <a:lstStyle/>
        <a:p>
          <a:endParaRPr lang="es-ES"/>
        </a:p>
      </dgm:t>
    </dgm:pt>
    <dgm:pt modelId="{BC54D8A5-5591-4CF0-9CC8-CFDD490554E8}" type="pres">
      <dgm:prSet presAssocID="{8CCB6CBB-FB67-4FB5-8A16-E719FD62B75F}" presName="vertSpace2b" presStyleCnt="0"/>
      <dgm:spPr/>
    </dgm:pt>
  </dgm:ptLst>
  <dgm:cxnLst>
    <dgm:cxn modelId="{49FB4A29-381B-4D0A-8074-FA6F5E72E121}" type="presOf" srcId="{15AFAA4F-ED74-450B-A029-610E031D81C4}" destId="{F8A81D4C-2F9E-4A93-9387-1774C003F09A}" srcOrd="0" destOrd="0" presId="urn:microsoft.com/office/officeart/2008/layout/LinedList"/>
    <dgm:cxn modelId="{6D201571-5200-48E4-8A5E-AD0EC49B558E}" srcId="{848E4D89-ECE4-42CF-9B39-27239BAB55DC}" destId="{15AFAA4F-ED74-450B-A029-610E031D81C4}" srcOrd="0" destOrd="0" parTransId="{C7516B3F-596F-4EC7-90F3-86FADDD5AF92}" sibTransId="{0E053D96-34C5-4B9D-9AAB-4AB52939088C}"/>
    <dgm:cxn modelId="{AFDC66E0-924D-4018-9195-1E5F9D8FA338}" type="presOf" srcId="{848E4D89-ECE4-42CF-9B39-27239BAB55DC}" destId="{3FFFB16B-FC62-458E-A2F5-033E118DE915}" srcOrd="0" destOrd="0" presId="urn:microsoft.com/office/officeart/2008/layout/LinedList"/>
    <dgm:cxn modelId="{57D23222-F1DF-4AB7-AF01-A03B218CC571}" type="presOf" srcId="{8CCB6CBB-FB67-4FB5-8A16-E719FD62B75F}" destId="{D24138B2-21E1-4B64-987A-3BCEACCD3DDB}" srcOrd="0" destOrd="0" presId="urn:microsoft.com/office/officeart/2008/layout/LinedList"/>
    <dgm:cxn modelId="{018A2781-C1E4-413F-BD9C-C0D3913E7016}" srcId="{15AFAA4F-ED74-450B-A029-610E031D81C4}" destId="{8CCB6CBB-FB67-4FB5-8A16-E719FD62B75F}" srcOrd="0" destOrd="0" parTransId="{2A7B6FAE-9442-423A-A344-4B76B1CA2445}" sibTransId="{79F07903-470D-476F-BB3A-1A334B0EA73F}"/>
    <dgm:cxn modelId="{613DA93C-A47A-4C05-B000-D12A5C3899B1}" type="presParOf" srcId="{3FFFB16B-FC62-458E-A2F5-033E118DE915}" destId="{3DAC9646-0353-446F-93FC-85093E2B5342}" srcOrd="0" destOrd="0" presId="urn:microsoft.com/office/officeart/2008/layout/LinedList"/>
    <dgm:cxn modelId="{F31E633A-1945-4F01-BF8C-5B84741191BE}" type="presParOf" srcId="{3FFFB16B-FC62-458E-A2F5-033E118DE915}" destId="{F1D2C353-B34B-44CF-AA65-6FB1687AAFE6}" srcOrd="1" destOrd="0" presId="urn:microsoft.com/office/officeart/2008/layout/LinedList"/>
    <dgm:cxn modelId="{294A53C2-7CF2-47CE-90DA-88D31881E18F}" type="presParOf" srcId="{F1D2C353-B34B-44CF-AA65-6FB1687AAFE6}" destId="{F8A81D4C-2F9E-4A93-9387-1774C003F09A}" srcOrd="0" destOrd="0" presId="urn:microsoft.com/office/officeart/2008/layout/LinedList"/>
    <dgm:cxn modelId="{C7D11491-E632-4D25-9C94-D74DD553E9EC}" type="presParOf" srcId="{F1D2C353-B34B-44CF-AA65-6FB1687AAFE6}" destId="{302E3CE0-DC11-41CB-A42D-BB9FAFD2BDAC}" srcOrd="1" destOrd="0" presId="urn:microsoft.com/office/officeart/2008/layout/LinedList"/>
    <dgm:cxn modelId="{5F79344F-8FCF-43B0-A5A0-E4341B2645BA}" type="presParOf" srcId="{302E3CE0-DC11-41CB-A42D-BB9FAFD2BDAC}" destId="{E601E434-9730-4296-9D70-E76372B82B6D}" srcOrd="0" destOrd="0" presId="urn:microsoft.com/office/officeart/2008/layout/LinedList"/>
    <dgm:cxn modelId="{4A2A0AD1-8F75-4D5E-80CD-040AC51E1312}" type="presParOf" srcId="{302E3CE0-DC11-41CB-A42D-BB9FAFD2BDAC}" destId="{3DBB5E2A-549A-49F6-A3EF-FBCB79EFAA97}" srcOrd="1" destOrd="0" presId="urn:microsoft.com/office/officeart/2008/layout/LinedList"/>
    <dgm:cxn modelId="{AF869245-A3EC-4700-844E-B8E73C8B3416}" type="presParOf" srcId="{3DBB5E2A-549A-49F6-A3EF-FBCB79EFAA97}" destId="{518098FC-0BD3-4D88-82AE-D25F56B7153D}" srcOrd="0" destOrd="0" presId="urn:microsoft.com/office/officeart/2008/layout/LinedList"/>
    <dgm:cxn modelId="{F9AAC5E3-6C47-427F-8DBD-6C9EA1C96649}" type="presParOf" srcId="{3DBB5E2A-549A-49F6-A3EF-FBCB79EFAA97}" destId="{D24138B2-21E1-4B64-987A-3BCEACCD3DDB}" srcOrd="1" destOrd="0" presId="urn:microsoft.com/office/officeart/2008/layout/LinedList"/>
    <dgm:cxn modelId="{2ADE96C1-B19E-405D-9F72-624E47958141}" type="presParOf" srcId="{3DBB5E2A-549A-49F6-A3EF-FBCB79EFAA97}" destId="{3AAB90D8-FADF-4D17-8D8F-701C139C6CD8}" srcOrd="2" destOrd="0" presId="urn:microsoft.com/office/officeart/2008/layout/LinedList"/>
    <dgm:cxn modelId="{660298CD-5528-4804-BE13-C5071AEA8F27}" type="presParOf" srcId="{302E3CE0-DC11-41CB-A42D-BB9FAFD2BDAC}" destId="{25E43DF8-5525-4C8A-954F-9E114F5EF198}" srcOrd="2" destOrd="0" presId="urn:microsoft.com/office/officeart/2008/layout/LinedList"/>
    <dgm:cxn modelId="{5787E0E9-A878-437D-A2E4-89369E91ECF6}" type="presParOf" srcId="{302E3CE0-DC11-41CB-A42D-BB9FAFD2BDAC}" destId="{BC54D8A5-5591-4CF0-9CC8-CFDD490554E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C9646-0353-446F-93FC-85093E2B5342}">
      <dsp:nvSpPr>
        <dsp:cNvPr id="0" name=""/>
        <dsp:cNvSpPr/>
      </dsp:nvSpPr>
      <dsp:spPr>
        <a:xfrm>
          <a:off x="0" y="0"/>
          <a:ext cx="88434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81D4C-2F9E-4A93-9387-1774C003F09A}">
      <dsp:nvSpPr>
        <dsp:cNvPr id="0" name=""/>
        <dsp:cNvSpPr/>
      </dsp:nvSpPr>
      <dsp:spPr>
        <a:xfrm>
          <a:off x="0" y="0"/>
          <a:ext cx="439712" cy="3922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/>
        </a:p>
      </dsp:txBody>
      <dsp:txXfrm>
        <a:off x="0" y="0"/>
        <a:ext cx="439712" cy="3922569"/>
      </dsp:txXfrm>
    </dsp:sp>
    <dsp:sp modelId="{700116B1-7CAE-4B76-BDA1-C6FBC8592ED3}">
      <dsp:nvSpPr>
        <dsp:cNvPr id="0" name=""/>
        <dsp:cNvSpPr/>
      </dsp:nvSpPr>
      <dsp:spPr>
        <a:xfrm>
          <a:off x="421709" y="198430"/>
          <a:ext cx="8285739" cy="3562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Plan Hidrológico de la D. H. del Júcar 2016-2021 (RD 1/2016, de 8 de enero)</a:t>
          </a:r>
          <a:endParaRPr lang="es-ES" sz="1800" b="1" kern="1200" dirty="0"/>
        </a:p>
      </dsp:txBody>
      <dsp:txXfrm>
        <a:off x="421709" y="198430"/>
        <a:ext cx="8285739" cy="3562489"/>
      </dsp:txXfrm>
    </dsp:sp>
    <dsp:sp modelId="{7EC23330-5B8D-4F52-B347-EBA9FB27883C}">
      <dsp:nvSpPr>
        <dsp:cNvPr id="0" name=""/>
        <dsp:cNvSpPr/>
      </dsp:nvSpPr>
      <dsp:spPr>
        <a:xfrm>
          <a:off x="492251" y="3782950"/>
          <a:ext cx="5748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C9646-0353-446F-93FC-85093E2B5342}">
      <dsp:nvSpPr>
        <dsp:cNvPr id="0" name=""/>
        <dsp:cNvSpPr/>
      </dsp:nvSpPr>
      <dsp:spPr>
        <a:xfrm>
          <a:off x="0" y="0"/>
          <a:ext cx="88434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81D4C-2F9E-4A93-9387-1774C003F09A}">
      <dsp:nvSpPr>
        <dsp:cNvPr id="0" name=""/>
        <dsp:cNvSpPr/>
      </dsp:nvSpPr>
      <dsp:spPr>
        <a:xfrm>
          <a:off x="0" y="0"/>
          <a:ext cx="439712" cy="3549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/>
        </a:p>
      </dsp:txBody>
      <dsp:txXfrm>
        <a:off x="0" y="0"/>
        <a:ext cx="439712" cy="3549571"/>
      </dsp:txXfrm>
    </dsp:sp>
    <dsp:sp modelId="{700116B1-7CAE-4B76-BDA1-C6FBC8592ED3}">
      <dsp:nvSpPr>
        <dsp:cNvPr id="0" name=""/>
        <dsp:cNvSpPr/>
      </dsp:nvSpPr>
      <dsp:spPr>
        <a:xfrm>
          <a:off x="421709" y="179561"/>
          <a:ext cx="8285739" cy="3223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Plan Hidrológico de la D. H. del Júcar 2016-2021 (RD 1/2016, de 8 de enero)</a:t>
          </a:r>
          <a:endParaRPr lang="es-ES" sz="1800" b="1" kern="1200" dirty="0"/>
        </a:p>
      </dsp:txBody>
      <dsp:txXfrm>
        <a:off x="421709" y="179561"/>
        <a:ext cx="8285739" cy="3223731"/>
      </dsp:txXfrm>
    </dsp:sp>
    <dsp:sp modelId="{7EC23330-5B8D-4F52-B347-EBA9FB27883C}">
      <dsp:nvSpPr>
        <dsp:cNvPr id="0" name=""/>
        <dsp:cNvSpPr/>
      </dsp:nvSpPr>
      <dsp:spPr>
        <a:xfrm>
          <a:off x="492251" y="3423228"/>
          <a:ext cx="5748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C9646-0353-446F-93FC-85093E2B5342}">
      <dsp:nvSpPr>
        <dsp:cNvPr id="0" name=""/>
        <dsp:cNvSpPr/>
      </dsp:nvSpPr>
      <dsp:spPr>
        <a:xfrm>
          <a:off x="0" y="0"/>
          <a:ext cx="8046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81D4C-2F9E-4A93-9387-1774C003F09A}">
      <dsp:nvSpPr>
        <dsp:cNvPr id="0" name=""/>
        <dsp:cNvSpPr/>
      </dsp:nvSpPr>
      <dsp:spPr>
        <a:xfrm>
          <a:off x="0" y="0"/>
          <a:ext cx="336619" cy="434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0" y="0"/>
        <a:ext cx="336619" cy="4346023"/>
      </dsp:txXfrm>
    </dsp:sp>
    <dsp:sp modelId="{D24138B2-21E1-4B64-987A-3BCEACCD3DDB}">
      <dsp:nvSpPr>
        <dsp:cNvPr id="0" name=""/>
        <dsp:cNvSpPr/>
      </dsp:nvSpPr>
      <dsp:spPr>
        <a:xfrm>
          <a:off x="0" y="76503"/>
          <a:ext cx="7622072" cy="231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Primer Plan de Explotación de la masa de agua subterránea 080.133 Requena-Utiel</a:t>
          </a:r>
          <a:endParaRPr lang="es-ES" sz="1600" b="1" kern="1200" dirty="0"/>
        </a:p>
      </dsp:txBody>
      <dsp:txXfrm>
        <a:off x="0" y="76503"/>
        <a:ext cx="7622072" cy="2314125"/>
      </dsp:txXfrm>
    </dsp:sp>
    <dsp:sp modelId="{25E43DF8-5525-4C8A-954F-9E114F5EF198}">
      <dsp:nvSpPr>
        <dsp:cNvPr id="0" name=""/>
        <dsp:cNvSpPr/>
      </dsp:nvSpPr>
      <dsp:spPr>
        <a:xfrm>
          <a:off x="0" y="2760390"/>
          <a:ext cx="73005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D0331-E082-431F-9E61-15CFCAE13E4C}">
      <dsp:nvSpPr>
        <dsp:cNvPr id="0" name=""/>
        <dsp:cNvSpPr/>
      </dsp:nvSpPr>
      <dsp:spPr>
        <a:xfrm>
          <a:off x="50887" y="2350972"/>
          <a:ext cx="7622072" cy="1674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Revisión del plan de explotación de la masa de agua subterránea 080.133 Requena-Utiel</a:t>
          </a:r>
          <a:endParaRPr lang="es-ES" sz="1600" b="1" kern="1200" dirty="0"/>
        </a:p>
      </dsp:txBody>
      <dsp:txXfrm>
        <a:off x="50887" y="2350972"/>
        <a:ext cx="7622072" cy="1674977"/>
      </dsp:txXfrm>
    </dsp:sp>
    <dsp:sp modelId="{11EAF797-F6B0-4A19-B7DE-5376A3AE456C}">
      <dsp:nvSpPr>
        <dsp:cNvPr id="0" name=""/>
        <dsp:cNvSpPr/>
      </dsp:nvSpPr>
      <dsp:spPr>
        <a:xfrm>
          <a:off x="336619" y="4345986"/>
          <a:ext cx="44005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C9646-0353-446F-93FC-85093E2B5342}">
      <dsp:nvSpPr>
        <dsp:cNvPr id="0" name=""/>
        <dsp:cNvSpPr/>
      </dsp:nvSpPr>
      <dsp:spPr>
        <a:xfrm>
          <a:off x="0" y="7702"/>
          <a:ext cx="82337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81D4C-2F9E-4A93-9387-1774C003F09A}">
      <dsp:nvSpPr>
        <dsp:cNvPr id="0" name=""/>
        <dsp:cNvSpPr/>
      </dsp:nvSpPr>
      <dsp:spPr>
        <a:xfrm>
          <a:off x="0" y="0"/>
          <a:ext cx="409394" cy="3813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/>
        </a:p>
      </dsp:txBody>
      <dsp:txXfrm>
        <a:off x="0" y="0"/>
        <a:ext cx="409394" cy="3813305"/>
      </dsp:txXfrm>
    </dsp:sp>
    <dsp:sp modelId="{D24138B2-21E1-4B64-987A-3BCEACCD3DDB}">
      <dsp:nvSpPr>
        <dsp:cNvPr id="0" name=""/>
        <dsp:cNvSpPr/>
      </dsp:nvSpPr>
      <dsp:spPr>
        <a:xfrm>
          <a:off x="519268" y="0"/>
          <a:ext cx="7714435" cy="3463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Plan Hidrológico de la DH del Júcar ciclo 2022-2027 (RD 35/2023)</a:t>
          </a:r>
          <a:endParaRPr lang="es-ES" sz="2000" b="1" kern="1200" dirty="0"/>
        </a:p>
      </dsp:txBody>
      <dsp:txXfrm>
        <a:off x="519268" y="0"/>
        <a:ext cx="7714435" cy="3463255"/>
      </dsp:txXfrm>
    </dsp:sp>
    <dsp:sp modelId="{25E43DF8-5525-4C8A-954F-9E114F5EF198}">
      <dsp:nvSpPr>
        <dsp:cNvPr id="0" name=""/>
        <dsp:cNvSpPr/>
      </dsp:nvSpPr>
      <dsp:spPr>
        <a:xfrm>
          <a:off x="533665" y="3276280"/>
          <a:ext cx="5351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1eb3a8f4e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1eb3a8f4e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758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1eb3a8f4e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1eb3a8f4e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642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1eb3a8f4e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1eb3a8f4e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96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1eb3a8f4e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1eb3a8f4e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48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1eb3a8f4e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1eb3a8f4e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599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1eb3a8f4e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1eb3a8f4e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38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1eb3a8f4e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1eb3a8f4e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45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1eb3a8f4e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1eb3a8f4e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134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1eb3a8f4e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1eb3a8f4e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193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1eb3a8f4e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1eb3a8f4e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573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1eb3a8f4e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1eb3a8f4e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32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23D8-8017-42AC-9E72-8CF9D9B99E0C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555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23D8-8017-42AC-9E72-8CF9D9B99E0C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8718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23D8-8017-42AC-9E72-8CF9D9B99E0C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1212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1137809"/>
            <a:ext cx="378561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000" b="1" i="0" baseline="0">
                <a:solidFill>
                  <a:schemeClr val="tx1"/>
                </a:solidFill>
                <a:latin typeface="Lato Black" panose="020F0A02020204030203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4152881"/>
            <a:ext cx="3785616" cy="7071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7376" y="4152881"/>
            <a:ext cx="2575557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9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texto 3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15431"/>
            <a:ext cx="2436731" cy="396875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sz="1600" baseline="0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40" name="Marcador de texto 38"/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2202826"/>
            <a:ext cx="2897747" cy="654988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sz="1500"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</a:t>
            </a:r>
            <a:r>
              <a:rPr lang="es-ES" sz="15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ipsum</a:t>
            </a:r>
            <a:r>
              <a:rPr lang="es-ES" sz="15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dolor </a:t>
            </a:r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sit</a:t>
            </a:r>
            <a:r>
              <a:rPr lang="es-ES" sz="15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es-ES" sz="15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endParaRPr lang="es-ES" dirty="0"/>
          </a:p>
        </p:txBody>
      </p:sp>
      <p:sp>
        <p:nvSpPr>
          <p:cNvPr id="46" name="Marcador de texto 38"/>
          <p:cNvSpPr>
            <a:spLocks noGrp="1"/>
          </p:cNvSpPr>
          <p:nvPr>
            <p:ph type="body" sz="quarter" idx="14" hasCustomPrompt="1"/>
          </p:nvPr>
        </p:nvSpPr>
        <p:spPr>
          <a:xfrm>
            <a:off x="4525056" y="1159034"/>
            <a:ext cx="720000" cy="465877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lang="es-ES" sz="2500" b="0" i="0" u="none" strike="noStrike" cap="none" dirty="0">
                <a:solidFill>
                  <a:srgbClr val="4BB3FD"/>
                </a:solidFill>
                <a:latin typeface="Lato Black"/>
                <a:ea typeface="Lato Black"/>
                <a:cs typeface="Lato Black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dirty="0" smtClean="0"/>
              <a:t>02</a:t>
            </a:r>
            <a:endParaRPr lang="es-ES" dirty="0"/>
          </a:p>
        </p:txBody>
      </p:sp>
      <p:sp>
        <p:nvSpPr>
          <p:cNvPr id="47" name="Marcador de texto 38"/>
          <p:cNvSpPr>
            <a:spLocks noGrp="1"/>
          </p:cNvSpPr>
          <p:nvPr>
            <p:ph type="body" sz="quarter" idx="15" hasCustomPrompt="1"/>
          </p:nvPr>
        </p:nvSpPr>
        <p:spPr>
          <a:xfrm>
            <a:off x="1062926" y="1159033"/>
            <a:ext cx="720000" cy="465877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lang="es-ES" sz="2500" b="0" i="0" u="none" strike="noStrike" cap="none" dirty="0">
                <a:solidFill>
                  <a:srgbClr val="4BB3FD"/>
                </a:solidFill>
                <a:latin typeface="Lato Black"/>
                <a:ea typeface="Lato Black"/>
                <a:cs typeface="Lato Black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dirty="0" smtClean="0"/>
              <a:t>01</a:t>
            </a:r>
            <a:endParaRPr lang="es-ES" dirty="0"/>
          </a:p>
        </p:txBody>
      </p:sp>
      <p:sp>
        <p:nvSpPr>
          <p:cNvPr id="58" name="Marcador de texto 38"/>
          <p:cNvSpPr>
            <a:spLocks noGrp="1"/>
          </p:cNvSpPr>
          <p:nvPr>
            <p:ph type="body" sz="quarter" idx="20" hasCustomPrompt="1"/>
          </p:nvPr>
        </p:nvSpPr>
        <p:spPr>
          <a:xfrm>
            <a:off x="4525056" y="3030414"/>
            <a:ext cx="720000" cy="465877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lang="es-ES" sz="2500" b="0" i="0" u="none" strike="noStrike" cap="none" dirty="0">
                <a:solidFill>
                  <a:srgbClr val="4BB3FD"/>
                </a:solidFill>
                <a:latin typeface="Lato Black"/>
                <a:ea typeface="Lato Black"/>
                <a:cs typeface="Lato Black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dirty="0" smtClean="0"/>
              <a:t>04</a:t>
            </a:r>
            <a:endParaRPr lang="es-ES" dirty="0"/>
          </a:p>
        </p:txBody>
      </p:sp>
      <p:sp>
        <p:nvSpPr>
          <p:cNvPr id="59" name="Marcador de texto 38"/>
          <p:cNvSpPr>
            <a:spLocks noGrp="1"/>
          </p:cNvSpPr>
          <p:nvPr>
            <p:ph type="body" sz="quarter" idx="21" hasCustomPrompt="1"/>
          </p:nvPr>
        </p:nvSpPr>
        <p:spPr>
          <a:xfrm>
            <a:off x="1062925" y="3030413"/>
            <a:ext cx="720000" cy="465877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lang="es-ES" sz="2500" b="0" i="0" u="none" strike="noStrike" cap="none" dirty="0">
                <a:solidFill>
                  <a:srgbClr val="4BB3FD"/>
                </a:solidFill>
                <a:latin typeface="Lato Black"/>
                <a:ea typeface="Lato Black"/>
                <a:cs typeface="Lato Black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dirty="0" smtClean="0"/>
              <a:t>03</a:t>
            </a:r>
            <a:endParaRPr lang="es-ES" dirty="0"/>
          </a:p>
        </p:txBody>
      </p:sp>
      <p:sp>
        <p:nvSpPr>
          <p:cNvPr id="16" name="Marcador de texto 38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3782075"/>
            <a:ext cx="2436731" cy="396875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sz="1600" baseline="0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8" name="Marcador de texto 38"/>
          <p:cNvSpPr>
            <a:spLocks noGrp="1"/>
          </p:cNvSpPr>
          <p:nvPr>
            <p:ph type="body" sz="quarter" idx="23" hasCustomPrompt="1"/>
          </p:nvPr>
        </p:nvSpPr>
        <p:spPr>
          <a:xfrm>
            <a:off x="914399" y="4269470"/>
            <a:ext cx="2897747" cy="654988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sz="1500"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</a:t>
            </a:r>
            <a:r>
              <a:rPr lang="es-ES" sz="15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ipsum</a:t>
            </a:r>
            <a:r>
              <a:rPr lang="es-ES" sz="15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dolor </a:t>
            </a:r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sit</a:t>
            </a:r>
            <a:r>
              <a:rPr lang="es-ES" sz="15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es-ES" sz="15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endParaRPr lang="es-ES" dirty="0"/>
          </a:p>
        </p:txBody>
      </p:sp>
      <p:sp>
        <p:nvSpPr>
          <p:cNvPr id="19" name="Marcador de texto 38"/>
          <p:cNvSpPr>
            <a:spLocks noGrp="1"/>
          </p:cNvSpPr>
          <p:nvPr>
            <p:ph type="body" sz="quarter" idx="24" hasCustomPrompt="1"/>
          </p:nvPr>
        </p:nvSpPr>
        <p:spPr>
          <a:xfrm>
            <a:off x="4418376" y="1715431"/>
            <a:ext cx="2436731" cy="396875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sz="1600" baseline="0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20" name="Marcador de texto 38"/>
          <p:cNvSpPr>
            <a:spLocks noGrp="1"/>
          </p:cNvSpPr>
          <p:nvPr>
            <p:ph type="body" sz="quarter" idx="25" hasCustomPrompt="1"/>
          </p:nvPr>
        </p:nvSpPr>
        <p:spPr>
          <a:xfrm>
            <a:off x="4418375" y="2202826"/>
            <a:ext cx="2897747" cy="654988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sz="1500"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</a:t>
            </a:r>
            <a:r>
              <a:rPr lang="es-ES" sz="15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ipsum</a:t>
            </a:r>
            <a:r>
              <a:rPr lang="es-ES" sz="15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dolor </a:t>
            </a:r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sit</a:t>
            </a:r>
            <a:r>
              <a:rPr lang="es-ES" sz="15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es-ES" sz="15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endParaRPr lang="es-ES" dirty="0"/>
          </a:p>
        </p:txBody>
      </p:sp>
      <p:sp>
        <p:nvSpPr>
          <p:cNvPr id="21" name="Marcador de texto 38"/>
          <p:cNvSpPr>
            <a:spLocks noGrp="1"/>
          </p:cNvSpPr>
          <p:nvPr>
            <p:ph type="body" sz="quarter" idx="26" hasCustomPrompt="1"/>
          </p:nvPr>
        </p:nvSpPr>
        <p:spPr>
          <a:xfrm>
            <a:off x="4418376" y="3782075"/>
            <a:ext cx="2436731" cy="396875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sz="1600" baseline="0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22" name="Marcador de texto 38"/>
          <p:cNvSpPr>
            <a:spLocks noGrp="1"/>
          </p:cNvSpPr>
          <p:nvPr>
            <p:ph type="body" sz="quarter" idx="27" hasCustomPrompt="1"/>
          </p:nvPr>
        </p:nvSpPr>
        <p:spPr>
          <a:xfrm>
            <a:off x="4418375" y="4269470"/>
            <a:ext cx="2897747" cy="654988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sz="1500"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</a:t>
            </a:r>
            <a:r>
              <a:rPr lang="es-ES" sz="15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ipsum</a:t>
            </a:r>
            <a:r>
              <a:rPr lang="es-ES" sz="15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dolor </a:t>
            </a:r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sit</a:t>
            </a:r>
            <a:r>
              <a:rPr lang="es-ES" sz="15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es-ES" sz="15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s-ES" sz="1500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045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4;p3"/>
          <p:cNvSpPr txBox="1">
            <a:spLocks noGrp="1"/>
          </p:cNvSpPr>
          <p:nvPr>
            <p:ph type="title"/>
          </p:nvPr>
        </p:nvSpPr>
        <p:spPr>
          <a:xfrm>
            <a:off x="411120" y="868104"/>
            <a:ext cx="8321760" cy="4425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2500" b="0" i="0" baseline="0">
                <a:solidFill>
                  <a:schemeClr val="tx1"/>
                </a:solidFill>
                <a:latin typeface="Lato Black" panose="020F0A02020204030203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5" y="225929"/>
            <a:ext cx="468000" cy="4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5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aseline="0">
                <a:solidFill>
                  <a:schemeClr val="tx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  <a:defRPr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69620" y="408251"/>
            <a:ext cx="7702838" cy="572700"/>
          </a:xfrm>
        </p:spPr>
        <p:txBody>
          <a:bodyPr>
            <a:normAutofit/>
          </a:bodyPr>
          <a:lstStyle>
            <a:lvl1pPr algn="ctr">
              <a:defRPr sz="2500" b="1" i="0" baseline="0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5" y="225929"/>
            <a:ext cx="468000" cy="4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1137809"/>
            <a:ext cx="378561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000" b="1" i="0" baseline="0">
                <a:solidFill>
                  <a:schemeClr val="tx1"/>
                </a:solidFill>
                <a:latin typeface="Lato Black" panose="020F0A02020204030203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4152881"/>
            <a:ext cx="3785616" cy="7071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1770" y="4152881"/>
            <a:ext cx="2581164" cy="707136"/>
          </a:xfrm>
          <a:prstGeom prst="rect">
            <a:avLst/>
          </a:prstGeom>
        </p:spPr>
      </p:pic>
      <p:pic>
        <p:nvPicPr>
          <p:cNvPr id="7" name="Picture 2" descr="https://intranet.chj.es/SecretariaGeneral/RRHH/Pblica/Imagen%2090%20aniversario/LOGO%2090%20Aniversari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22" y="4152881"/>
            <a:ext cx="720246" cy="7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4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23D8-8017-42AC-9E72-8CF9D9B99E0C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1874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23D8-8017-42AC-9E72-8CF9D9B99E0C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1808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23D8-8017-42AC-9E72-8CF9D9B99E0C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3588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23D8-8017-42AC-9E72-8CF9D9B99E0C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1531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23D8-8017-42AC-9E72-8CF9D9B99E0C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2129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23D8-8017-42AC-9E72-8CF9D9B99E0C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4220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23D8-8017-42AC-9E72-8CF9D9B99E0C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4674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23D8-8017-42AC-9E72-8CF9D9B99E0C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1772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D23D8-8017-42AC-9E72-8CF9D9B99E0C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5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683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214" y="1011193"/>
            <a:ext cx="8481571" cy="1678984"/>
          </a:xfrm>
        </p:spPr>
        <p:txBody>
          <a:bodyPr>
            <a:normAutofit/>
          </a:bodyPr>
          <a:lstStyle/>
          <a:p>
            <a:pPr algn="ctr"/>
            <a:r>
              <a:rPr lang="es-ES" sz="2400" dirty="0"/>
              <a:t>Planificación hidrológica y gestión de planes de</a:t>
            </a:r>
            <a:br>
              <a:rPr lang="es-ES" sz="2400" dirty="0"/>
            </a:br>
            <a:r>
              <a:rPr lang="es-ES" sz="2400" dirty="0"/>
              <a:t>explotación: Vinalopó-</a:t>
            </a:r>
            <a:r>
              <a:rPr lang="es-ES" sz="2400" dirty="0" err="1"/>
              <a:t>l’Alacantí</a:t>
            </a:r>
            <a:r>
              <a:rPr lang="es-ES" sz="2400" dirty="0"/>
              <a:t> y Requena-Utiel.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30822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</a:rPr>
              <a:t>Utiel, 17 de noviembre 2025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581400" cy="7945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80632" y="244855"/>
            <a:ext cx="5084501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2400" dirty="0" smtClean="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PLAN DE EXPLOTACION</a:t>
            </a:r>
            <a:endParaRPr lang="es-ES" sz="2400" b="0" i="0" u="none" strike="noStrike" cap="none" dirty="0" smtClean="0">
              <a:solidFill>
                <a:srgbClr val="FFFFFF"/>
              </a:solidFill>
              <a:latin typeface="Lato Black"/>
              <a:ea typeface="Lato Black"/>
              <a:cs typeface="Lato Black"/>
              <a:sym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1582" y="885950"/>
            <a:ext cx="8725380" cy="41024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415925">
              <a:spcBef>
                <a:spcPct val="20000"/>
              </a:spcBef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133350" lvl="1" indent="0"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s-ES" alt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¿Qué podemos hacer?</a:t>
            </a:r>
            <a:endParaRPr lang="es-ES" altLang="es-ES" sz="20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76250" lvl="1" indent="-342900"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alt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es-ES" altLang="es-ES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sustitución de recursos subterráneos</a:t>
            </a:r>
            <a:r>
              <a:rPr lang="es-ES" altLang="es-E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por otros recursos alternativos </a:t>
            </a:r>
            <a:endParaRPr lang="es-ES" altLang="es-ES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76250" lvl="1" indent="-342900"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altLang="es-E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Podrían </a:t>
            </a:r>
            <a:r>
              <a:rPr lang="es-ES" altLang="es-E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materializarse</a:t>
            </a: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marL="476250" lvl="1" indent="-342900"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Volúmenes </a:t>
            </a:r>
            <a:r>
              <a:rPr lang="es-ES" altLang="es-E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superficiales </a:t>
            </a:r>
            <a:r>
              <a:rPr lang="es-ES" altLang="es-ES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excedentarios</a:t>
            </a:r>
            <a:r>
              <a:rPr lang="es-ES" altLang="es-E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ES" altLang="es-ES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procedentes del río Júcar </a:t>
            </a:r>
            <a:r>
              <a:rPr lang="es-ES" altLang="es-ES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(Conducción Júcar-Vinalopó).</a:t>
            </a:r>
          </a:p>
          <a:p>
            <a:pPr marL="476250" lvl="1" indent="-342900"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altLang="es-ES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Volúmenes de aguas desalinizadas</a:t>
            </a:r>
            <a:endParaRPr lang="es-ES" altLang="es-E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95" y="2369126"/>
            <a:ext cx="2253872" cy="228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39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581400" cy="7945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80632" y="244855"/>
            <a:ext cx="5084501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2400" dirty="0" smtClean="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PLAN DE EXPLOTACION</a:t>
            </a:r>
            <a:endParaRPr lang="es-ES" sz="2400" b="0" i="0" u="none" strike="noStrike" cap="none" dirty="0" smtClean="0">
              <a:solidFill>
                <a:srgbClr val="FFFFFF"/>
              </a:solidFill>
              <a:latin typeface="Lato Black"/>
              <a:ea typeface="Lato Black"/>
              <a:cs typeface="Lato Black"/>
              <a:sym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8509" y="885950"/>
            <a:ext cx="8725380" cy="41024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415925">
              <a:spcBef>
                <a:spcPct val="20000"/>
              </a:spcBef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es-ES" alt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Volúmenes </a:t>
            </a:r>
            <a:r>
              <a:rPr lang="es-ES" altLang="es-E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superficiales </a:t>
            </a:r>
            <a:r>
              <a:rPr lang="es-ES" altLang="es-ES" sz="20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excedentarios</a:t>
            </a:r>
            <a:r>
              <a:rPr lang="es-ES" altLang="es-E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procedentes del río Júcar </a:t>
            </a:r>
            <a:r>
              <a:rPr lang="es-ES" altLang="es-ES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(Conducción Júcar-Vinalopó).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184" y="1772054"/>
            <a:ext cx="6952716" cy="28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1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581400" cy="7945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80632" y="244855"/>
            <a:ext cx="5084501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2400" dirty="0" smtClean="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PLAN DE EXPLOTACION</a:t>
            </a:r>
            <a:endParaRPr lang="es-ES" sz="2400" b="0" i="0" u="none" strike="noStrike" cap="none" dirty="0" smtClean="0">
              <a:solidFill>
                <a:srgbClr val="FFFFFF"/>
              </a:solidFill>
              <a:latin typeface="Lato Black"/>
              <a:ea typeface="Lato Black"/>
              <a:cs typeface="Lato Black"/>
              <a:sym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8509" y="885950"/>
            <a:ext cx="8725380" cy="41024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415925">
              <a:spcBef>
                <a:spcPct val="20000"/>
              </a:spcBef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es-ES" alt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Volúmenes </a:t>
            </a:r>
            <a:r>
              <a:rPr lang="es-ES" altLang="es-E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superficiales </a:t>
            </a:r>
            <a:r>
              <a:rPr lang="es-ES" altLang="es-ES" sz="20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excedentarios</a:t>
            </a:r>
            <a:r>
              <a:rPr lang="es-ES" altLang="es-E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procedentes del río Júcar </a:t>
            </a:r>
            <a:r>
              <a:rPr lang="es-ES" altLang="es-ES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(Conducción Júcar-Vinalopó). </a:t>
            </a:r>
            <a:r>
              <a:rPr lang="es-ES" altLang="es-E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ADENDA AL CONVENIO. SENDA de SUMINISTRO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07" y="1660254"/>
            <a:ext cx="7042993" cy="292162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425098" y="2809914"/>
            <a:ext cx="1174750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0,24 €/m</a:t>
            </a:r>
            <a:r>
              <a:rPr lang="es-ES" b="1" baseline="30000" dirty="0" smtClean="0"/>
              <a:t>3</a:t>
            </a:r>
            <a:endParaRPr lang="es-ES" b="1" baseline="30000" dirty="0"/>
          </a:p>
        </p:txBody>
      </p:sp>
    </p:spTree>
    <p:extLst>
      <p:ext uri="{BB962C8B-B14F-4D97-AF65-F5344CB8AC3E}">
        <p14:creationId xmlns:p14="http://schemas.microsoft.com/office/powerpoint/2010/main" val="108171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581400" cy="7945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80632" y="244855"/>
            <a:ext cx="5084501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2400" dirty="0" smtClean="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PLAN DE EXPLOTACION</a:t>
            </a:r>
            <a:endParaRPr lang="es-ES" sz="2400" b="0" i="0" u="none" strike="noStrike" cap="none" dirty="0" smtClean="0">
              <a:solidFill>
                <a:srgbClr val="FFFFFF"/>
              </a:solidFill>
              <a:latin typeface="Lato Black"/>
              <a:ea typeface="Lato Black"/>
              <a:cs typeface="Lato Black"/>
              <a:sym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8509" y="885950"/>
            <a:ext cx="8725380" cy="41024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415925">
              <a:spcBef>
                <a:spcPct val="20000"/>
              </a:spcBef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¿Cómo podemos </a:t>
            </a:r>
            <a:r>
              <a:rPr lang="es-ES" altLang="es-E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medir la eficacia de la sustitución de bombeos en el estado cuantitativo de las masas de agua subterránea</a:t>
            </a: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es-ES" altLang="es-ES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es-ES" altLang="es-ES" sz="20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es-ES" altLang="es-ES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 </a:t>
            </a:r>
            <a:r>
              <a:rPr lang="es-ES" alt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considera que una masa de agua subterránea tiene un nivel de explotación compatible con su buen estado cuantitativo, </a:t>
            </a:r>
            <a:r>
              <a:rPr lang="es-ES" altLang="es-ES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cuando el volumen de extracción subterránea anual no supere el 95% de los recursos disponibles de la masa de agua</a:t>
            </a:r>
            <a:r>
              <a:rPr lang="es-ES" alt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, es decir, cuando el valor de la siguiente fórmula no supere el valor de 0,95. </a:t>
            </a:r>
            <a:endParaRPr lang="es-ES" altLang="es-ES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559" y="1733283"/>
            <a:ext cx="7147070" cy="10793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425894" y="1961783"/>
            <a:ext cx="1226270" cy="677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Objetivo: K=0,95</a:t>
            </a:r>
            <a:endParaRPr lang="es-ES" b="1" baseline="30000" dirty="0"/>
          </a:p>
        </p:txBody>
      </p:sp>
    </p:spTree>
    <p:extLst>
      <p:ext uri="{BB962C8B-B14F-4D97-AF65-F5344CB8AC3E}">
        <p14:creationId xmlns:p14="http://schemas.microsoft.com/office/powerpoint/2010/main" val="2138310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581400" cy="7945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80632" y="244855"/>
            <a:ext cx="5084501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2400" dirty="0" smtClean="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PLAN DE EXPLOTACION</a:t>
            </a:r>
            <a:endParaRPr lang="es-ES" sz="2400" b="0" i="0" u="none" strike="noStrike" cap="none" dirty="0" smtClean="0">
              <a:solidFill>
                <a:srgbClr val="FFFFFF"/>
              </a:solidFill>
              <a:latin typeface="Lato Black"/>
              <a:ea typeface="Lato Black"/>
              <a:cs typeface="Lato Black"/>
              <a:sym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9319" y="798717"/>
            <a:ext cx="8725380" cy="41024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415925">
              <a:spcBef>
                <a:spcPct val="20000"/>
              </a:spcBef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es-ES" altLang="es-E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FUNDAMENTOS DEL PLAN</a:t>
            </a:r>
            <a:r>
              <a:rPr lang="es-ES" alt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47625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ES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Horizonte temporal: de 2024/2025 a 2026/2027</a:t>
            </a:r>
          </a:p>
          <a:p>
            <a:pPr marL="47625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E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 definen los </a:t>
            </a:r>
            <a:r>
              <a:rPr lang="es-ES" altLang="es-ES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volúmenes máximos anuales de extracción</a:t>
            </a:r>
            <a:r>
              <a:rPr lang="es-ES" altLang="es-E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previstos en el Plan para cada una de las entidades y agregados por masa de agua.</a:t>
            </a:r>
          </a:p>
          <a:p>
            <a:pPr marL="47625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E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Propuesta de </a:t>
            </a:r>
            <a:r>
              <a:rPr lang="es-ES" altLang="es-ES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volúmenes de agua procedentes del río Júcar </a:t>
            </a:r>
            <a:r>
              <a:rPr lang="es-ES" altLang="es-E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(sobrantes, nunca un desembalse técnico desde </a:t>
            </a:r>
            <a:r>
              <a:rPr lang="es-ES" altLang="es-ES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Tous</a:t>
            </a:r>
            <a:r>
              <a:rPr lang="es-ES" altLang="es-E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 en dos fases (tanto por entidad como por masa de agua):</a:t>
            </a:r>
          </a:p>
          <a:p>
            <a:pPr marL="876300" lvl="2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altLang="es-E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FASE </a:t>
            </a:r>
            <a:r>
              <a:rPr lang="es-ES" altLang="es-E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1: Volúmenes de agua procedentes el trasvase Júcar-Vinalopó que dan cumplimiento a la senda de suministro </a:t>
            </a:r>
            <a:r>
              <a:rPr lang="es-ES" altLang="es-E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(según </a:t>
            </a:r>
            <a:r>
              <a:rPr lang="es-ES" altLang="es-E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Adenda previamente mostrada</a:t>
            </a:r>
            <a:r>
              <a:rPr lang="es-ES" altLang="es-E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876300" lvl="2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altLang="es-E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FASE 2: Posibles Volúmenes adicionales.</a:t>
            </a:r>
            <a:endParaRPr lang="es-ES" altLang="es-E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76300" lvl="2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altLang="es-ES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es-ES" altLang="es-E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es-ES" altLang="es-E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es-ES" altLang="es-ES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es-ES" altLang="es-ES" sz="20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es-ES" altLang="es-ES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7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581400" cy="7945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80632" y="244855"/>
            <a:ext cx="5084501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2400" dirty="0" smtClean="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PLAN DE EXPLOTACION</a:t>
            </a:r>
            <a:endParaRPr lang="es-ES" sz="2400" b="0" i="0" u="none" strike="noStrike" cap="none" dirty="0" smtClean="0">
              <a:solidFill>
                <a:srgbClr val="FFFFFF"/>
              </a:solidFill>
              <a:latin typeface="Lato Black"/>
              <a:ea typeface="Lato Black"/>
              <a:cs typeface="Lato Black"/>
              <a:sym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8508" y="885950"/>
            <a:ext cx="8725380" cy="41024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415925">
              <a:spcBef>
                <a:spcPct val="20000"/>
              </a:spcBef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es-ES" altLang="es-E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¿Qué vamos a lograr con la aplicación del PLAN?</a:t>
            </a: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es-ES" altLang="es-ES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ES" altLang="es-E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es-ES" altLang="es-E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es-ES" altLang="es-E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es-ES" altLang="es-ES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es-ES" altLang="es-ES" sz="20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es-ES" altLang="es-ES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42862" y="4242601"/>
            <a:ext cx="5710438" cy="673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Nivel de explotación compatible con el buen estado cuantitativo de las masas de agua subterránea!!!</a:t>
            </a:r>
            <a:endParaRPr lang="es-ES" b="1" baseline="30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268" y="1252438"/>
            <a:ext cx="5862149" cy="269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0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428545" y="1813304"/>
            <a:ext cx="8135937" cy="129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500" b="0" i="0" u="none" strike="noStrike" cap="none" baseline="0">
                <a:solidFill>
                  <a:schemeClr val="tx1"/>
                </a:solidFill>
                <a:latin typeface="Lato Black" panose="020F0A02020204030203" pitchFamily="34" charset="0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800" b="1" dirty="0" smtClean="0">
                <a:ea typeface="Lato Black"/>
                <a:cs typeface="Lato Black"/>
              </a:rPr>
              <a:t> Plan </a:t>
            </a:r>
            <a:r>
              <a:rPr lang="es-ES" sz="2800" b="1" dirty="0">
                <a:ea typeface="Lato Black"/>
                <a:cs typeface="Lato Black"/>
              </a:rPr>
              <a:t>de explotación de la masa </a:t>
            </a:r>
            <a:endParaRPr lang="es-ES" sz="2800" b="1" dirty="0" smtClean="0">
              <a:ea typeface="Lato Black"/>
              <a:cs typeface="Lato Black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800" b="1" dirty="0" smtClean="0">
                <a:ea typeface="Lato Black"/>
                <a:cs typeface="Lato Black"/>
              </a:rPr>
              <a:t>de </a:t>
            </a:r>
            <a:r>
              <a:rPr lang="es-ES" sz="2800" b="1" dirty="0">
                <a:ea typeface="Lato Black"/>
                <a:cs typeface="Lato Black"/>
              </a:rPr>
              <a:t>agua subterránea de Requena-Utiel.</a:t>
            </a:r>
          </a:p>
        </p:txBody>
      </p:sp>
      <p:sp>
        <p:nvSpPr>
          <p:cNvPr id="4" name="Google Shape;64;p14"/>
          <p:cNvSpPr txBox="1"/>
          <p:nvPr/>
        </p:nvSpPr>
        <p:spPr>
          <a:xfrm>
            <a:off x="287885" y="2236890"/>
            <a:ext cx="7749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 smtClean="0">
                <a:solidFill>
                  <a:srgbClr val="4BB3FD"/>
                </a:solidFill>
                <a:latin typeface="Lato Black"/>
                <a:ea typeface="Lato Black"/>
                <a:cs typeface="Lato Black"/>
                <a:sym typeface="Lato Black"/>
              </a:rPr>
              <a:t>03</a:t>
            </a:r>
            <a:endParaRPr sz="2800" dirty="0">
              <a:solidFill>
                <a:srgbClr val="4BB3FD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1722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9619" y="396827"/>
            <a:ext cx="7702838" cy="572700"/>
          </a:xfrm>
        </p:spPr>
        <p:txBody>
          <a:bodyPr>
            <a:normAutofit fontScale="90000"/>
          </a:bodyPr>
          <a:lstStyle/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Antecedentes</a:t>
            </a:r>
            <a:b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6816141"/>
              </p:ext>
            </p:extLst>
          </p:nvPr>
        </p:nvGraphicFramePr>
        <p:xfrm>
          <a:off x="199306" y="797477"/>
          <a:ext cx="8843463" cy="392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405728" y="1532748"/>
            <a:ext cx="79261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ES" dirty="0"/>
              <a:t>- </a:t>
            </a:r>
            <a:r>
              <a:rPr lang="es-ES" dirty="0" smtClean="0"/>
              <a:t>Masa </a:t>
            </a:r>
            <a:r>
              <a:rPr lang="es-ES" dirty="0"/>
              <a:t>de agua subterránea 080.133 </a:t>
            </a:r>
            <a:r>
              <a:rPr lang="es-ES" dirty="0" smtClean="0"/>
              <a:t>Requena-Utiel: mal estado cuantitativo</a:t>
            </a:r>
            <a:endParaRPr lang="es-ES" dirty="0"/>
          </a:p>
          <a:p>
            <a:pPr algn="just"/>
            <a:endParaRPr lang="es-E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8" y="1925684"/>
            <a:ext cx="2390528" cy="239567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7428" y="1896173"/>
            <a:ext cx="2446026" cy="15175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4626" y="2579729"/>
            <a:ext cx="3043435" cy="180151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464626" y="1896173"/>
            <a:ext cx="265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Entradas, salidas y volumen embalsado en </a:t>
            </a:r>
            <a:r>
              <a:rPr lang="es-ES" sz="1200" dirty="0" err="1" smtClean="0"/>
              <a:t>Forata</a:t>
            </a:r>
            <a:r>
              <a:rPr lang="es-ES" sz="1200" dirty="0" smtClean="0"/>
              <a:t>. Estación de aforos ROEA Requena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9302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9619" y="396827"/>
            <a:ext cx="7702838" cy="572700"/>
          </a:xfrm>
        </p:spPr>
        <p:txBody>
          <a:bodyPr>
            <a:normAutofit fontScale="90000"/>
          </a:bodyPr>
          <a:lstStyle/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Antecedentes</a:t>
            </a:r>
            <a:b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33024504"/>
              </p:ext>
            </p:extLst>
          </p:nvPr>
        </p:nvGraphicFramePr>
        <p:xfrm>
          <a:off x="199306" y="961469"/>
          <a:ext cx="8843463" cy="354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337978" y="1534169"/>
            <a:ext cx="7926182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000" dirty="0" smtClean="0"/>
              <a:t>Reserva </a:t>
            </a:r>
            <a:r>
              <a:rPr lang="es-ES" sz="2000" dirty="0"/>
              <a:t>de 6,5 hm</a:t>
            </a:r>
            <a:r>
              <a:rPr lang="es-ES" sz="2000" baseline="30000" dirty="0"/>
              <a:t>3</a:t>
            </a:r>
            <a:r>
              <a:rPr lang="es-ES" sz="2000" dirty="0"/>
              <a:t>/año de recursos subterráneos de la masa de agua subterránea de </a:t>
            </a:r>
            <a:r>
              <a:rPr lang="es-ES" sz="2000" dirty="0" smtClean="0"/>
              <a:t>Requena-Utiel para atender futuros crecimientos de la UDU subterráneos de Requena y de la industria de la zona, así como para la adecuación de concesiones de regadío y </a:t>
            </a:r>
            <a:r>
              <a:rPr lang="es-ES" sz="2000" dirty="0" err="1" smtClean="0"/>
              <a:t>redotaciones</a:t>
            </a:r>
            <a:r>
              <a:rPr lang="es-ES" sz="2000" dirty="0" smtClean="0"/>
              <a:t> en la comarca Requena-Utiel.</a:t>
            </a:r>
          </a:p>
          <a:p>
            <a:pPr marL="285750" indent="-285750" algn="just">
              <a:buFontTx/>
              <a:buChar char="-"/>
            </a:pPr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37978" y="3292787"/>
            <a:ext cx="797353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000" dirty="0" smtClean="0"/>
              <a:t>Dicha </a:t>
            </a:r>
            <a:r>
              <a:rPr lang="es-ES" sz="2000" dirty="0" err="1" smtClean="0"/>
              <a:t>redotación</a:t>
            </a:r>
            <a:r>
              <a:rPr lang="es-ES" sz="2000" dirty="0" smtClean="0"/>
              <a:t> podría materializarse una vez se realizará un plan de explotación de la masa de agua subterránea.</a:t>
            </a:r>
          </a:p>
        </p:txBody>
      </p:sp>
    </p:spTree>
    <p:extLst>
      <p:ext uri="{BB962C8B-B14F-4D97-AF65-F5344CB8AC3E}">
        <p14:creationId xmlns:p14="http://schemas.microsoft.com/office/powerpoint/2010/main" val="19994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5757876" y="3070188"/>
            <a:ext cx="2583340" cy="6150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9619" y="396827"/>
            <a:ext cx="7702838" cy="572700"/>
          </a:xfrm>
        </p:spPr>
        <p:txBody>
          <a:bodyPr>
            <a:normAutofit fontScale="90000"/>
          </a:bodyPr>
          <a:lstStyle/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Antecedentes</a:t>
            </a:r>
            <a:b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73470456"/>
              </p:ext>
            </p:extLst>
          </p:nvPr>
        </p:nvGraphicFramePr>
        <p:xfrm>
          <a:off x="759121" y="683177"/>
          <a:ext cx="8046718" cy="4346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318521" y="1106772"/>
            <a:ext cx="8605033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600" dirty="0" smtClean="0"/>
              <a:t>- Aprobado el 20 de </a:t>
            </a:r>
            <a:r>
              <a:rPr lang="es-ES" sz="1600" u="sng" dirty="0" smtClean="0"/>
              <a:t>diciembre de 2016 </a:t>
            </a:r>
            <a:r>
              <a:rPr lang="es-ES" sz="1600" dirty="0" smtClean="0"/>
              <a:t>por la Junta de Gobierno de la CHJ</a:t>
            </a:r>
            <a:endParaRPr lang="es-ES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8520" y="1891824"/>
            <a:ext cx="8605033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600" dirty="0"/>
              <a:t>- </a:t>
            </a:r>
            <a:r>
              <a:rPr lang="es-ES" sz="1600" dirty="0" smtClean="0"/>
              <a:t>Dotación </a:t>
            </a:r>
            <a:r>
              <a:rPr lang="es-ES" sz="1600" dirty="0"/>
              <a:t>bruta media para </a:t>
            </a:r>
            <a:r>
              <a:rPr lang="es-ES" sz="1600" dirty="0" err="1"/>
              <a:t>redotar</a:t>
            </a:r>
            <a:r>
              <a:rPr lang="es-ES" sz="1600" dirty="0"/>
              <a:t> el cultivo de la </a:t>
            </a:r>
            <a:r>
              <a:rPr lang="es-ES" sz="1600" dirty="0" smtClean="0"/>
              <a:t>vid: 600 m</a:t>
            </a:r>
            <a:r>
              <a:rPr lang="es-ES" sz="1600" baseline="30000" dirty="0" smtClean="0"/>
              <a:t>3</a:t>
            </a:r>
            <a:r>
              <a:rPr lang="es-ES" sz="1600" dirty="0" smtClean="0"/>
              <a:t>/ha/año</a:t>
            </a:r>
            <a:endParaRPr lang="es-ES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1202" y="2241339"/>
            <a:ext cx="609387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- </a:t>
            </a:r>
            <a:r>
              <a:rPr lang="es-ES" sz="1600" dirty="0" smtClean="0"/>
              <a:t>Dotación </a:t>
            </a:r>
            <a:r>
              <a:rPr lang="es-ES" sz="1600" dirty="0"/>
              <a:t>bruta </a:t>
            </a:r>
            <a:r>
              <a:rPr lang="es-ES" sz="1600" dirty="0" smtClean="0"/>
              <a:t>media para cultivo </a:t>
            </a:r>
            <a:r>
              <a:rPr lang="es-ES" sz="1600" dirty="0"/>
              <a:t>de </a:t>
            </a:r>
            <a:r>
              <a:rPr lang="es-ES" sz="1600" dirty="0" smtClean="0"/>
              <a:t>vid</a:t>
            </a:r>
            <a:r>
              <a:rPr lang="es-ES" sz="1600" dirty="0"/>
              <a:t>, </a:t>
            </a:r>
            <a:r>
              <a:rPr lang="es-ES" sz="1600" dirty="0" smtClean="0"/>
              <a:t>olivar </a:t>
            </a:r>
            <a:r>
              <a:rPr lang="es-ES" sz="1600" dirty="0"/>
              <a:t>y </a:t>
            </a:r>
            <a:r>
              <a:rPr lang="es-ES" sz="1600" dirty="0" smtClean="0"/>
              <a:t>frutales </a:t>
            </a:r>
            <a:r>
              <a:rPr lang="es-ES" sz="1600" dirty="0"/>
              <a:t>de fruto seco en </a:t>
            </a:r>
            <a:r>
              <a:rPr lang="es-ES" sz="1600" dirty="0" smtClean="0"/>
              <a:t>aprovechamientos solicitados </a:t>
            </a:r>
            <a:r>
              <a:rPr lang="es-ES" sz="1600" dirty="0"/>
              <a:t>con anterioridad </a:t>
            </a:r>
            <a:r>
              <a:rPr lang="es-ES" sz="1600" dirty="0" smtClean="0"/>
              <a:t>al Real </a:t>
            </a:r>
            <a:r>
              <a:rPr lang="es-ES" sz="1600" dirty="0"/>
              <a:t>Decreto 1/2016, de 8 de enero, que no estuvieran en </a:t>
            </a:r>
            <a:r>
              <a:rPr lang="es-ES" sz="1600" dirty="0" smtClean="0"/>
              <a:t>regadío: </a:t>
            </a:r>
            <a:r>
              <a:rPr lang="es-ES" sz="1600" dirty="0"/>
              <a:t>600 m</a:t>
            </a:r>
            <a:r>
              <a:rPr lang="es-ES" sz="1600" baseline="30000" dirty="0"/>
              <a:t>3</a:t>
            </a:r>
            <a:r>
              <a:rPr lang="es-ES" sz="1600" dirty="0"/>
              <a:t>/ha/año </a:t>
            </a:r>
            <a:endParaRPr lang="es-ES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28417" y="3956649"/>
            <a:ext cx="8605033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600" dirty="0" smtClean="0"/>
              <a:t>- Aprobado el 18 de </a:t>
            </a:r>
            <a:r>
              <a:rPr lang="es-ES" sz="1600" u="sng" dirty="0" smtClean="0"/>
              <a:t>diciembre de 2020 </a:t>
            </a:r>
            <a:r>
              <a:rPr lang="es-ES" sz="1600" dirty="0" smtClean="0"/>
              <a:t>por la Junta de Gobierno de la CHJ</a:t>
            </a:r>
            <a:endParaRPr lang="es-ES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28416" y="4334732"/>
            <a:ext cx="860503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600" dirty="0"/>
              <a:t>- </a:t>
            </a:r>
            <a:r>
              <a:rPr lang="es-ES" sz="1600" dirty="0" smtClean="0"/>
              <a:t>Mejora </a:t>
            </a:r>
            <a:r>
              <a:rPr lang="es-ES" sz="1600" dirty="0"/>
              <a:t>en la metodología para evaluar si el año es húmedo, seco o </a:t>
            </a:r>
            <a:r>
              <a:rPr lang="es-ES" sz="1600" dirty="0" smtClean="0"/>
              <a:t>medio: medición adicional de la pluviometría en el mes de abril</a:t>
            </a:r>
            <a:endParaRPr lang="es-ES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762010" y="3052116"/>
            <a:ext cx="265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Constitución Junta Central de usuarios de la masa subterránea 080-133 Requena-Utiel. (Agosto 2018)</a:t>
            </a:r>
            <a:endParaRPr lang="es-ES" sz="1200" dirty="0"/>
          </a:p>
        </p:txBody>
      </p:sp>
      <p:sp>
        <p:nvSpPr>
          <p:cNvPr id="14" name="Rectángulo 13"/>
          <p:cNvSpPr/>
          <p:nvPr/>
        </p:nvSpPr>
        <p:spPr>
          <a:xfrm>
            <a:off x="318521" y="1487291"/>
            <a:ext cx="8605033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600" dirty="0"/>
              <a:t>- </a:t>
            </a:r>
            <a:r>
              <a:rPr lang="es-ES" sz="1600" dirty="0" smtClean="0"/>
              <a:t>Dotación </a:t>
            </a:r>
            <a:r>
              <a:rPr lang="es-ES" sz="1600" dirty="0"/>
              <a:t>bruta </a:t>
            </a:r>
            <a:r>
              <a:rPr lang="es-ES" sz="1600" dirty="0" smtClean="0"/>
              <a:t>riego de apoyo:  1.250 m</a:t>
            </a:r>
            <a:r>
              <a:rPr lang="es-ES" sz="1600" baseline="30000" dirty="0" smtClean="0"/>
              <a:t>3</a:t>
            </a:r>
            <a:r>
              <a:rPr lang="es-ES" sz="1600" dirty="0" smtClean="0"/>
              <a:t>/ha/año</a:t>
            </a:r>
            <a:endParaRPr lang="es-ES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553522" y="2127336"/>
            <a:ext cx="2401259" cy="738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 smtClean="0"/>
              <a:t>Dotación variable en función de condiciones climáticas del año: húmedo, medio o seco</a:t>
            </a:r>
            <a:endParaRPr lang="es-ES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errar llave 7"/>
          <p:cNvSpPr/>
          <p:nvPr/>
        </p:nvSpPr>
        <p:spPr>
          <a:xfrm>
            <a:off x="6362434" y="1976363"/>
            <a:ext cx="115099" cy="1012147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onector recto 19"/>
          <p:cNvSpPr/>
          <p:nvPr/>
        </p:nvSpPr>
        <p:spPr>
          <a:xfrm>
            <a:off x="759121" y="3400115"/>
            <a:ext cx="4672185" cy="37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598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2;p14"/>
          <p:cNvSpPr txBox="1"/>
          <p:nvPr/>
        </p:nvSpPr>
        <p:spPr>
          <a:xfrm>
            <a:off x="5150786" y="1537375"/>
            <a:ext cx="2869731" cy="77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1200"/>
              </a:spcBef>
              <a:spcAft>
                <a:spcPts val="1200"/>
              </a:spcAft>
              <a:defRPr/>
            </a:pPr>
            <a:endParaRPr lang="es-ES" b="1" dirty="0">
              <a:ea typeface="Lato Black"/>
              <a:cs typeface="Lato Black"/>
            </a:endParaRPr>
          </a:p>
        </p:txBody>
      </p:sp>
      <p:sp>
        <p:nvSpPr>
          <p:cNvPr id="16" name="Google Shape;64;p14"/>
          <p:cNvSpPr txBox="1"/>
          <p:nvPr/>
        </p:nvSpPr>
        <p:spPr>
          <a:xfrm>
            <a:off x="1005247" y="999582"/>
            <a:ext cx="7749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rgbClr val="4BB3FD"/>
                </a:solidFill>
                <a:ea typeface="Lato Black"/>
                <a:cs typeface="Lato Black"/>
                <a:sym typeface="Lato Black"/>
              </a:rPr>
              <a:t>01</a:t>
            </a:r>
            <a:endParaRPr sz="2500" b="1" dirty="0">
              <a:solidFill>
                <a:srgbClr val="4BB3FD"/>
              </a:solidFill>
              <a:ea typeface="Lato Black"/>
              <a:cs typeface="Lato Black"/>
              <a:sym typeface="Lato Black"/>
            </a:endParaRPr>
          </a:p>
        </p:txBody>
      </p:sp>
      <p:sp>
        <p:nvSpPr>
          <p:cNvPr id="18" name="Google Shape;67;p14"/>
          <p:cNvSpPr txBox="1"/>
          <p:nvPr/>
        </p:nvSpPr>
        <p:spPr>
          <a:xfrm>
            <a:off x="939933" y="2682307"/>
            <a:ext cx="7749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rgbClr val="4BB3FD"/>
                </a:solidFill>
                <a:ea typeface="Lato Black"/>
                <a:cs typeface="Lato Black"/>
                <a:sym typeface="Lato Black"/>
              </a:rPr>
              <a:t>03</a:t>
            </a:r>
            <a:endParaRPr sz="2500" b="1" dirty="0">
              <a:solidFill>
                <a:srgbClr val="4BB3FD"/>
              </a:solidFill>
              <a:ea typeface="Lato Black"/>
              <a:cs typeface="Lato Black"/>
              <a:sym typeface="Lato Black"/>
            </a:endParaRPr>
          </a:p>
        </p:txBody>
      </p:sp>
      <p:sp>
        <p:nvSpPr>
          <p:cNvPr id="20" name="Google Shape;70;p14"/>
          <p:cNvSpPr txBox="1"/>
          <p:nvPr/>
        </p:nvSpPr>
        <p:spPr>
          <a:xfrm>
            <a:off x="4807599" y="775182"/>
            <a:ext cx="7749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rgbClr val="4BB3FD"/>
                </a:solidFill>
                <a:ea typeface="Lato Black"/>
                <a:cs typeface="Lato Black"/>
                <a:sym typeface="Lato Black"/>
              </a:rPr>
              <a:t>02</a:t>
            </a:r>
            <a:endParaRPr sz="2500" b="1" dirty="0">
              <a:solidFill>
                <a:srgbClr val="4BB3FD"/>
              </a:solidFill>
              <a:ea typeface="Lato Black"/>
              <a:cs typeface="Lato Black"/>
              <a:sym typeface="Lato Black"/>
            </a:endParaRPr>
          </a:p>
        </p:txBody>
      </p:sp>
      <p:sp>
        <p:nvSpPr>
          <p:cNvPr id="10" name="Google Shape;62;p14"/>
          <p:cNvSpPr txBox="1"/>
          <p:nvPr/>
        </p:nvSpPr>
        <p:spPr>
          <a:xfrm>
            <a:off x="284228" y="138892"/>
            <a:ext cx="3961745" cy="77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sz="2400" b="1" dirty="0" smtClean="0">
                <a:ea typeface="Lato Black"/>
                <a:cs typeface="Lato Black"/>
              </a:rPr>
              <a:t>Índice de contenidos</a:t>
            </a:r>
            <a:endParaRPr lang="es-ES" sz="2400" b="1" dirty="0">
              <a:ea typeface="Lato Black"/>
              <a:cs typeface="Lato Black"/>
            </a:endParaRPr>
          </a:p>
        </p:txBody>
      </p:sp>
      <p:sp>
        <p:nvSpPr>
          <p:cNvPr id="13" name="Google Shape;65;p14"/>
          <p:cNvSpPr txBox="1"/>
          <p:nvPr/>
        </p:nvSpPr>
        <p:spPr>
          <a:xfrm>
            <a:off x="877560" y="3217174"/>
            <a:ext cx="4615371" cy="133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b="1" dirty="0" smtClean="0">
                <a:ea typeface="Lato Black"/>
                <a:cs typeface="Lato Black"/>
              </a:rPr>
              <a:t>Plan de </a:t>
            </a:r>
            <a:r>
              <a:rPr lang="es-ES" b="1" dirty="0">
                <a:ea typeface="Lato Black"/>
                <a:cs typeface="Lato Black"/>
              </a:rPr>
              <a:t>explotación de la masa de agua subterránea de Requena-Utiel.</a:t>
            </a:r>
          </a:p>
          <a:p>
            <a:pPr lvl="0"/>
            <a:r>
              <a:rPr lang="es-ES" b="1" dirty="0">
                <a:ea typeface="Lato Black"/>
                <a:cs typeface="Lato Black"/>
              </a:rPr>
              <a:t/>
            </a:r>
            <a:br>
              <a:rPr lang="es-ES" b="1" dirty="0">
                <a:ea typeface="Lato Black"/>
                <a:cs typeface="Lato Black"/>
              </a:rPr>
            </a:br>
            <a:r>
              <a:rPr lang="es-ES" b="1" dirty="0">
                <a:ea typeface="Lato Black"/>
                <a:cs typeface="Lato Black"/>
              </a:rPr>
              <a:t/>
            </a:r>
            <a:br>
              <a:rPr lang="es-ES" b="1" dirty="0">
                <a:ea typeface="Lato Black"/>
                <a:cs typeface="Lato Black"/>
              </a:rPr>
            </a:br>
            <a:endParaRPr lang="es-ES" b="1" dirty="0">
              <a:ea typeface="Lato Black"/>
              <a:cs typeface="Lato Black"/>
              <a:sym typeface="Lato Black"/>
            </a:endParaRPr>
          </a:p>
        </p:txBody>
      </p:sp>
      <p:sp>
        <p:nvSpPr>
          <p:cNvPr id="11" name="Google Shape;62;p14"/>
          <p:cNvSpPr txBox="1"/>
          <p:nvPr/>
        </p:nvSpPr>
        <p:spPr>
          <a:xfrm>
            <a:off x="808569" y="1406821"/>
            <a:ext cx="2869731" cy="77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b="1" dirty="0" smtClean="0">
                <a:ea typeface="Lato Black"/>
                <a:cs typeface="Lato Black"/>
              </a:rPr>
              <a:t>Introducción</a:t>
            </a:r>
            <a:endParaRPr lang="es-ES" b="1" dirty="0">
              <a:ea typeface="Lato Black"/>
              <a:cs typeface="Lato Black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07599" y="12439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ea typeface="Lato Black"/>
                <a:cs typeface="Lato Black"/>
              </a:rPr>
              <a:t>Plan de explotación de las masas de agua subterránea de </a:t>
            </a:r>
            <a:r>
              <a:rPr lang="es-ES" b="1" dirty="0" smtClean="0">
                <a:ea typeface="Lato Black"/>
                <a:cs typeface="Lato Black"/>
              </a:rPr>
              <a:t>Villena-</a:t>
            </a:r>
            <a:r>
              <a:rPr lang="es-ES" b="1" dirty="0" err="1" smtClean="0">
                <a:ea typeface="Lato Black"/>
                <a:cs typeface="Lato Black"/>
              </a:rPr>
              <a:t>Beneixama</a:t>
            </a:r>
            <a:r>
              <a:rPr lang="es-ES" b="1" dirty="0">
                <a:ea typeface="Lato Black"/>
                <a:cs typeface="Lato Black"/>
              </a:rPr>
              <a:t>, </a:t>
            </a:r>
            <a:r>
              <a:rPr lang="es-ES" b="1" dirty="0" smtClean="0">
                <a:ea typeface="Lato Black"/>
                <a:cs typeface="Lato Black"/>
              </a:rPr>
              <a:t>Jumilla-Villena</a:t>
            </a:r>
            <a:r>
              <a:rPr lang="es-ES" b="1" dirty="0">
                <a:ea typeface="Lato Black"/>
                <a:cs typeface="Lato Black"/>
              </a:rPr>
              <a:t>, </a:t>
            </a:r>
            <a:r>
              <a:rPr lang="es-ES" b="1" dirty="0" err="1" smtClean="0">
                <a:ea typeface="Lato Black"/>
                <a:cs typeface="Lato Black"/>
              </a:rPr>
              <a:t>Serral</a:t>
            </a:r>
            <a:r>
              <a:rPr lang="es-ES" b="1" dirty="0" smtClean="0">
                <a:ea typeface="Lato Black"/>
                <a:cs typeface="Lato Black"/>
              </a:rPr>
              <a:t>-Salinas</a:t>
            </a:r>
            <a:r>
              <a:rPr lang="es-ES" b="1" dirty="0">
                <a:ea typeface="Lato Black"/>
                <a:cs typeface="Lato Black"/>
              </a:rPr>
              <a:t>, </a:t>
            </a:r>
            <a:r>
              <a:rPr lang="es-ES" b="1" dirty="0" smtClean="0">
                <a:ea typeface="Lato Black"/>
                <a:cs typeface="Lato Black"/>
              </a:rPr>
              <a:t>Sierra </a:t>
            </a:r>
            <a:r>
              <a:rPr lang="es-ES" b="1" dirty="0">
                <a:ea typeface="Lato Black"/>
                <a:cs typeface="Lato Black"/>
              </a:rPr>
              <a:t>de </a:t>
            </a:r>
            <a:r>
              <a:rPr lang="es-ES" b="1" dirty="0" err="1" smtClean="0">
                <a:ea typeface="Lato Black"/>
                <a:cs typeface="Lato Black"/>
              </a:rPr>
              <a:t>Crevillente</a:t>
            </a:r>
            <a:r>
              <a:rPr lang="es-ES" b="1" dirty="0">
                <a:ea typeface="Lato Black"/>
                <a:cs typeface="Lato Black"/>
              </a:rPr>
              <a:t>, </a:t>
            </a:r>
            <a:r>
              <a:rPr lang="es-ES" b="1" dirty="0" err="1" smtClean="0">
                <a:ea typeface="Lato Black"/>
                <a:cs typeface="Lato Black"/>
              </a:rPr>
              <a:t>Peñarrubia</a:t>
            </a:r>
            <a:r>
              <a:rPr lang="es-ES" b="1" dirty="0" smtClean="0">
                <a:ea typeface="Lato Black"/>
                <a:cs typeface="Lato Black"/>
              </a:rPr>
              <a:t> </a:t>
            </a:r>
            <a:r>
              <a:rPr lang="es-ES" b="1" dirty="0">
                <a:ea typeface="Lato Black"/>
                <a:cs typeface="Lato Black"/>
              </a:rPr>
              <a:t>y </a:t>
            </a:r>
            <a:r>
              <a:rPr lang="es-ES" b="1" dirty="0" err="1" smtClean="0">
                <a:ea typeface="Lato Black"/>
                <a:cs typeface="Lato Black"/>
              </a:rPr>
              <a:t>Quibas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91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9619" y="396827"/>
            <a:ext cx="7702838" cy="572700"/>
          </a:xfrm>
        </p:spPr>
        <p:txBody>
          <a:bodyPr>
            <a:normAutofit fontScale="90000"/>
          </a:bodyPr>
          <a:lstStyle/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Antecedentes</a:t>
            </a:r>
            <a:b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44174444"/>
              </p:ext>
            </p:extLst>
          </p:nvPr>
        </p:nvGraphicFramePr>
        <p:xfrm>
          <a:off x="769619" y="1199909"/>
          <a:ext cx="8233704" cy="3813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714119" y="1611859"/>
            <a:ext cx="834469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2000" dirty="0"/>
              <a:t>- S</a:t>
            </a:r>
            <a:r>
              <a:rPr lang="es-ES" sz="2000" dirty="0" smtClean="0"/>
              <a:t>e </a:t>
            </a:r>
            <a:r>
              <a:rPr lang="es-ES" sz="2000" dirty="0"/>
              <a:t>evalúa la masa de agua subterránea 080-133 Requena-Utiel en mal estado </a:t>
            </a:r>
            <a:r>
              <a:rPr lang="es-ES" sz="2000" dirty="0" smtClean="0"/>
              <a:t>cuantitativo.</a:t>
            </a:r>
            <a:endParaRPr lang="es-ES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14119" y="2338673"/>
            <a:ext cx="8344699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2000" dirty="0"/>
              <a:t>- </a:t>
            </a:r>
            <a:r>
              <a:rPr lang="es-ES" sz="2000" dirty="0" smtClean="0"/>
              <a:t>Se </a:t>
            </a:r>
            <a:r>
              <a:rPr lang="es-ES" sz="2000" dirty="0"/>
              <a:t>elimina la reserva existente en el anterior </a:t>
            </a:r>
            <a:r>
              <a:rPr lang="es-ES" sz="2000" dirty="0" smtClean="0"/>
              <a:t>Plan.</a:t>
            </a:r>
            <a:endParaRPr lang="es-ES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14119" y="2815610"/>
            <a:ext cx="834469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2000" dirty="0"/>
              <a:t>- </a:t>
            </a:r>
            <a:r>
              <a:rPr lang="es-ES" sz="2000" dirty="0" smtClean="0"/>
              <a:t>Para </a:t>
            </a:r>
            <a:r>
              <a:rPr lang="es-ES" sz="2000" dirty="0"/>
              <a:t>realizar una explotación ordenada de la masa se deberá establecer un plan de </a:t>
            </a:r>
            <a:r>
              <a:rPr lang="es-ES" sz="2000" dirty="0" smtClean="0"/>
              <a:t>explotación.</a:t>
            </a:r>
            <a:endParaRPr lang="es-ES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331" y="791371"/>
            <a:ext cx="8321760" cy="442536"/>
          </a:xfrm>
        </p:spPr>
        <p:txBody>
          <a:bodyPr/>
          <a:lstStyle/>
          <a:p>
            <a:pPr algn="l"/>
            <a:r>
              <a:rPr lang="es-ES" sz="1400" dirty="0" smtClean="0">
                <a:solidFill>
                  <a:schemeClr val="accent1"/>
                </a:solidFill>
              </a:rPr>
              <a:t>Criterios a adoptar para el uso del agua</a:t>
            </a:r>
            <a:endParaRPr lang="es-ES" sz="1800" dirty="0">
              <a:solidFill>
                <a:schemeClr val="accent1"/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479580" y="1176357"/>
            <a:ext cx="77819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464831" y="1206655"/>
            <a:ext cx="84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400" u="sng" dirty="0" smtClean="0"/>
              <a:t>No </a:t>
            </a:r>
            <a:r>
              <a:rPr lang="es-ES" sz="1400" u="sng" dirty="0"/>
              <a:t>se otorgarán concesiones para nuevas superficies de riego </a:t>
            </a:r>
            <a:r>
              <a:rPr lang="es-ES" sz="1400" dirty="0"/>
              <a:t>que no se hubieran solicitado con anterioridad a la entrada en vigor del Real Decreto 1/2016, de 8 de </a:t>
            </a:r>
            <a:r>
              <a:rPr lang="es-ES" sz="1400" dirty="0" smtClean="0"/>
              <a:t>enero.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64832" y="1729875"/>
            <a:ext cx="840632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400" dirty="0" smtClean="0"/>
              <a:t>En todos </a:t>
            </a:r>
            <a:r>
              <a:rPr lang="es-ES" sz="1400" dirty="0"/>
              <a:t>los expedientes de modificación de características de una concesión o que implique la transformación de un título de derecho inscrito en la sección C del Registro de Aguas o anotado en el Catálogo de Aguas privadas en un título </a:t>
            </a:r>
            <a:r>
              <a:rPr lang="es-ES" sz="1400" dirty="0" smtClean="0"/>
              <a:t>concesional, </a:t>
            </a:r>
            <a:r>
              <a:rPr lang="es-ES" sz="1400" u="sng" dirty="0" smtClean="0"/>
              <a:t>se aplicarán las dotaciones </a:t>
            </a:r>
            <a:r>
              <a:rPr lang="es-ES" sz="1400" dirty="0" smtClean="0"/>
              <a:t>establecidas en el apéndice 8.3 del Plan Hidrológico, salvo:</a:t>
            </a:r>
          </a:p>
          <a:p>
            <a:pPr lvl="1" algn="just"/>
            <a:endParaRPr lang="es-ES" sz="800" dirty="0" smtClean="0"/>
          </a:p>
          <a:p>
            <a:pPr marL="628650" lvl="1" indent="-171450" algn="just">
              <a:buFont typeface="Courier New" panose="02070309020205020404" pitchFamily="49" charset="0"/>
              <a:buChar char="o"/>
            </a:pPr>
            <a:r>
              <a:rPr lang="es-ES" sz="1400" dirty="0" smtClean="0"/>
              <a:t>Cultivo de la vid: </a:t>
            </a:r>
          </a:p>
          <a:p>
            <a:pPr lvl="1" algn="just"/>
            <a:endParaRPr lang="es-ES" sz="800" dirty="0" smtClean="0"/>
          </a:p>
          <a:p>
            <a:pPr lvl="2" algn="just"/>
            <a:r>
              <a:rPr lang="es-ES" sz="1400" dirty="0" smtClean="0"/>
              <a:t>Dotación </a:t>
            </a:r>
            <a:r>
              <a:rPr lang="es-ES" sz="1400" dirty="0"/>
              <a:t>bruta media de 600 </a:t>
            </a:r>
            <a:r>
              <a:rPr lang="es-ES" sz="1400" dirty="0" smtClean="0"/>
              <a:t>m</a:t>
            </a:r>
            <a:r>
              <a:rPr lang="es-ES" sz="1400" baseline="30000" dirty="0" smtClean="0"/>
              <a:t>3</a:t>
            </a:r>
            <a:r>
              <a:rPr lang="es-ES" sz="1400" dirty="0" smtClean="0"/>
              <a:t>/ha/año.</a:t>
            </a:r>
          </a:p>
          <a:p>
            <a:pPr lvl="2" algn="just"/>
            <a:endParaRPr lang="es-ES" sz="800" dirty="0" smtClean="0"/>
          </a:p>
          <a:p>
            <a:pPr marL="628650" lvl="1" indent="-171450" algn="just">
              <a:buFont typeface="Courier New" panose="02070309020205020404" pitchFamily="49" charset="0"/>
              <a:buChar char="o"/>
            </a:pPr>
            <a:r>
              <a:rPr lang="es-ES" sz="1400" dirty="0" smtClean="0"/>
              <a:t>Cultivo de olivo y frutos secos:</a:t>
            </a:r>
          </a:p>
          <a:p>
            <a:pPr marL="628650" lvl="1" indent="-171450" algn="just">
              <a:buFont typeface="Courier New" panose="02070309020205020404" pitchFamily="49" charset="0"/>
              <a:buChar char="o"/>
            </a:pPr>
            <a:endParaRPr lang="es-ES" sz="800" dirty="0" smtClean="0"/>
          </a:p>
          <a:p>
            <a:pPr lvl="2" algn="just"/>
            <a:r>
              <a:rPr lang="es-ES" sz="1400" dirty="0" smtClean="0"/>
              <a:t>Dotación </a:t>
            </a:r>
            <a:r>
              <a:rPr lang="es-ES" sz="1400" dirty="0"/>
              <a:t>bruta media de 600 m</a:t>
            </a:r>
            <a:r>
              <a:rPr lang="es-ES" sz="1400" baseline="30000" dirty="0"/>
              <a:t>3</a:t>
            </a:r>
            <a:r>
              <a:rPr lang="es-ES" sz="1400" dirty="0" smtClean="0"/>
              <a:t>/ha/año </a:t>
            </a:r>
            <a:r>
              <a:rPr lang="es-ES" sz="1400" dirty="0"/>
              <a:t>para aquellas concesiones en tramitación antes de la entrada en vigor del Real Decreto 1/2016, de 8 de enero pero que no estaban en regadío en dicha </a:t>
            </a:r>
            <a:r>
              <a:rPr lang="es-ES" sz="1400" dirty="0" smtClean="0"/>
              <a:t>fecha.</a:t>
            </a:r>
          </a:p>
          <a:p>
            <a:pPr lvl="2" algn="just"/>
            <a:endParaRPr lang="es-ES" sz="800" dirty="0" smtClean="0"/>
          </a:p>
          <a:p>
            <a:pPr lvl="2" algn="just"/>
            <a:r>
              <a:rPr lang="es-ES" sz="1400" dirty="0" smtClean="0"/>
              <a:t>Dotación </a:t>
            </a:r>
            <a:r>
              <a:rPr lang="es-ES" sz="1400" dirty="0"/>
              <a:t>bruta de 1.250 m</a:t>
            </a:r>
            <a:r>
              <a:rPr lang="es-ES" sz="1400" baseline="30000" dirty="0"/>
              <a:t>3</a:t>
            </a:r>
            <a:r>
              <a:rPr lang="es-ES" sz="1400" dirty="0" smtClean="0"/>
              <a:t>/ha/año </a:t>
            </a:r>
            <a:r>
              <a:rPr lang="es-ES" sz="1400" dirty="0"/>
              <a:t>para aquellas concesiones que sí estaban en regadío antes de la entrada en vigor del Real Decreto 1/2016, de 8 de </a:t>
            </a:r>
            <a:r>
              <a:rPr lang="es-ES" sz="1400" dirty="0" smtClean="0"/>
              <a:t>enero.</a:t>
            </a:r>
            <a:endParaRPr lang="es-ES" sz="1400" dirty="0"/>
          </a:p>
          <a:p>
            <a:pPr lvl="3" algn="just"/>
            <a:endParaRPr lang="es-ES" sz="1400" dirty="0" smtClean="0"/>
          </a:p>
          <a:p>
            <a:pPr lvl="3" algn="just"/>
            <a:endParaRPr lang="es-ES" sz="1400" dirty="0"/>
          </a:p>
        </p:txBody>
      </p:sp>
      <p:sp>
        <p:nvSpPr>
          <p:cNvPr id="10" name="Título 2"/>
          <p:cNvSpPr txBox="1">
            <a:spLocks/>
          </p:cNvSpPr>
          <p:nvPr/>
        </p:nvSpPr>
        <p:spPr>
          <a:xfrm>
            <a:off x="720581" y="295403"/>
            <a:ext cx="770283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 fontScale="45000" lnSpcReduction="20000"/>
          </a:bodyPr>
          <a:lstStyle>
            <a:lvl1pPr lvl="0" algn="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500" b="0" i="0" kern="1200" baseline="0">
                <a:solidFill>
                  <a:schemeClr val="tx1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 algn="ctr"/>
            <a:r>
              <a:rPr lang="es-ES" sz="4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Estructura y contenidos del Plan de Explotación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89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98331" y="791371"/>
            <a:ext cx="8321760" cy="44253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500" b="0" i="0" kern="1200" baseline="0">
                <a:solidFill>
                  <a:schemeClr val="tx1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 algn="l"/>
            <a:r>
              <a:rPr lang="es-ES" sz="1400" dirty="0">
                <a:solidFill>
                  <a:schemeClr val="accent1"/>
                </a:solidFill>
              </a:rPr>
              <a:t>Criterios a adoptar para el uso del agua</a:t>
            </a:r>
            <a:endParaRPr lang="es-ES" sz="1800" dirty="0">
              <a:solidFill>
                <a:schemeClr val="accent4"/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479580" y="1176357"/>
            <a:ext cx="77819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79580" y="1364071"/>
            <a:ext cx="778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dirty="0" smtClean="0"/>
              <a:t>Todos </a:t>
            </a:r>
            <a:r>
              <a:rPr lang="es-ES" dirty="0"/>
              <a:t>los aprovechamientos con título concesional o aquellos que por cualquier título tengan derecho al uso privativo de las aguas y cuyas dotaciones sean superiores a las establecidas en el presente plan de explotación, </a:t>
            </a:r>
            <a:r>
              <a:rPr lang="es-ES" b="1" dirty="0"/>
              <a:t>deberán ajustar su uso a dicha dotación</a:t>
            </a:r>
            <a:endParaRPr lang="es-ES" b="1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479580" y="2997437"/>
            <a:ext cx="7781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dirty="0" smtClean="0"/>
              <a:t>En </a:t>
            </a:r>
            <a:r>
              <a:rPr lang="es-ES" dirty="0"/>
              <a:t>años secos o medios, </a:t>
            </a:r>
            <a:r>
              <a:rPr lang="es-ES" dirty="0" smtClean="0"/>
              <a:t>los </a:t>
            </a:r>
            <a:r>
              <a:rPr lang="es-ES" dirty="0"/>
              <a:t>aprovechamientos con título concesional o aquellos que por cualquier título tengan derecho al uso privativo de las aguas y cuyas dotaciones sean inferiores a las establecidas en el presente plan de explotación, podrán adoptar las dotaciones indicadas en este Plan previa </a:t>
            </a:r>
            <a:r>
              <a:rPr lang="es-ES" b="1" dirty="0"/>
              <a:t>autorización temporal del Organismo de </a:t>
            </a:r>
            <a:r>
              <a:rPr lang="es-ES" b="1" dirty="0" smtClean="0"/>
              <a:t>cuenca</a:t>
            </a:r>
            <a:r>
              <a:rPr lang="es-ES" dirty="0" smtClean="0"/>
              <a:t>. Dicha </a:t>
            </a:r>
            <a:r>
              <a:rPr lang="es-ES" dirty="0"/>
              <a:t>autorización temporal no comportará una materialización de derechos</a:t>
            </a: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720581" y="295403"/>
            <a:ext cx="770283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 fontScale="45000" lnSpcReduction="20000"/>
          </a:bodyPr>
          <a:lstStyle>
            <a:lvl1pPr lvl="0" algn="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500" b="0" i="0" kern="1200" baseline="0">
                <a:solidFill>
                  <a:schemeClr val="tx1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 algn="ctr"/>
            <a:r>
              <a:rPr lang="es-ES" sz="4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Estructura y contenidos del Plan de Explotación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34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98331" y="791371"/>
            <a:ext cx="8321760" cy="44253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500" b="0" i="0" kern="1200" baseline="0">
                <a:solidFill>
                  <a:schemeClr val="tx1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 algn="l"/>
            <a:r>
              <a:rPr lang="es-ES" sz="1400" dirty="0" smtClean="0">
                <a:solidFill>
                  <a:schemeClr val="accent1"/>
                </a:solidFill>
              </a:rPr>
              <a:t>Variabilidad de la dotación media</a:t>
            </a:r>
            <a:endParaRPr lang="es-ES" sz="1800" dirty="0">
              <a:solidFill>
                <a:schemeClr val="accent1"/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479580" y="1176357"/>
            <a:ext cx="77819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79579" y="1253089"/>
            <a:ext cx="794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400" dirty="0" smtClean="0"/>
              <a:t>La </a:t>
            </a:r>
            <a:r>
              <a:rPr lang="es-ES" sz="1400" dirty="0"/>
              <a:t>dotación bruta media de 600 m</a:t>
            </a:r>
            <a:r>
              <a:rPr lang="es-ES" sz="1400" baseline="30000" dirty="0"/>
              <a:t>3</a:t>
            </a:r>
            <a:r>
              <a:rPr lang="es-ES" sz="1400" dirty="0" smtClean="0"/>
              <a:t>/ha/año </a:t>
            </a:r>
            <a:r>
              <a:rPr lang="es-ES" sz="1400" dirty="0"/>
              <a:t>podrá variar en función de la pluviometría de cada año, diferenciándose entre años húmedos, medios y secos.</a:t>
            </a:r>
            <a:endParaRPr lang="es-ES" sz="1400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479580" y="1888780"/>
            <a:ext cx="49236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400" dirty="0" smtClean="0"/>
              <a:t>Se </a:t>
            </a:r>
            <a:r>
              <a:rPr lang="es-ES" sz="1400" dirty="0"/>
              <a:t>evaluará la pluviometría en tres períodos diferenciados: </a:t>
            </a:r>
            <a:endParaRPr lang="es-ES" sz="1400" dirty="0" smtClean="0"/>
          </a:p>
          <a:p>
            <a:pPr algn="just"/>
            <a:endParaRPr lang="es-ES" sz="1400" dirty="0" smtClean="0"/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un </a:t>
            </a:r>
            <a:r>
              <a:rPr lang="es-ES" sz="1400" dirty="0"/>
              <a:t>período </a:t>
            </a:r>
            <a:r>
              <a:rPr lang="es-ES" sz="1400" dirty="0" smtClean="0"/>
              <a:t>invernal (diciembre </a:t>
            </a:r>
            <a:r>
              <a:rPr lang="es-ES" sz="1400" dirty="0"/>
              <a:t>a </a:t>
            </a:r>
            <a:r>
              <a:rPr lang="es-ES" sz="1400" dirty="0" smtClean="0"/>
              <a:t>marzo)</a:t>
            </a:r>
          </a:p>
          <a:p>
            <a:pPr lvl="1" algn="just"/>
            <a:r>
              <a:rPr lang="es-ES" sz="1400" dirty="0" smtClean="0"/>
              <a:t>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otro </a:t>
            </a:r>
            <a:r>
              <a:rPr lang="es-ES" sz="1400" dirty="0"/>
              <a:t>período circunscrito exclusivamente al mes de </a:t>
            </a:r>
            <a:r>
              <a:rPr lang="es-ES" sz="1400" dirty="0" smtClean="0"/>
              <a:t>abril.</a:t>
            </a:r>
          </a:p>
          <a:p>
            <a:pPr lvl="1" algn="just"/>
            <a:endParaRPr lang="es-ES" sz="1400" dirty="0" smtClean="0"/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un </a:t>
            </a:r>
            <a:r>
              <a:rPr lang="es-ES" sz="1400" dirty="0"/>
              <a:t>tercer periodo en los meses de mayo y </a:t>
            </a:r>
            <a:r>
              <a:rPr lang="es-ES" sz="1400" dirty="0" smtClean="0"/>
              <a:t>junio.</a:t>
            </a:r>
            <a:endParaRPr lang="es-ES" sz="1400" dirty="0"/>
          </a:p>
        </p:txBody>
      </p:sp>
      <p:sp>
        <p:nvSpPr>
          <p:cNvPr id="7" name="Cerrar llave 6"/>
          <p:cNvSpPr/>
          <p:nvPr/>
        </p:nvSpPr>
        <p:spPr>
          <a:xfrm>
            <a:off x="5322157" y="2217056"/>
            <a:ext cx="331864" cy="9411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5720415" y="2227335"/>
            <a:ext cx="31876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Caracterizan el </a:t>
            </a:r>
            <a:r>
              <a:rPr lang="es-ES" sz="1400" dirty="0"/>
              <a:t>año como húmedo, medio o seco, al principio de la campaña de </a:t>
            </a:r>
            <a:r>
              <a:rPr lang="es-ES" sz="1400" dirty="0" smtClean="0"/>
              <a:t>riego </a:t>
            </a:r>
            <a:r>
              <a:rPr lang="es-ES" sz="1400" b="1" dirty="0" smtClean="0"/>
              <a:t>(caracterización preliminar)</a:t>
            </a:r>
            <a:endParaRPr lang="es-ES" sz="1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53065" y="3768484"/>
            <a:ext cx="8354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Permite </a:t>
            </a:r>
            <a:r>
              <a:rPr lang="es-ES" sz="1400" dirty="0"/>
              <a:t>modificar la caracterización del año para el resto de la </a:t>
            </a:r>
            <a:r>
              <a:rPr lang="es-ES" sz="1400" dirty="0" smtClean="0"/>
              <a:t>campaña en función de la pluviometría de los </a:t>
            </a:r>
            <a:r>
              <a:rPr lang="es-ES" sz="1400" dirty="0"/>
              <a:t>meses de mayo y junio </a:t>
            </a:r>
            <a:r>
              <a:rPr lang="es-ES" sz="1400" b="1" dirty="0" smtClean="0"/>
              <a:t>(caracterización definitiva)</a:t>
            </a:r>
            <a:endParaRPr lang="es-ES" sz="14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98331" y="4482646"/>
            <a:ext cx="8561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Tx/>
              <a:buChar char="-"/>
            </a:pPr>
            <a:r>
              <a:rPr lang="es-ES" sz="1400" dirty="0" smtClean="0"/>
              <a:t>Para </a:t>
            </a:r>
            <a:r>
              <a:rPr lang="es-ES" sz="1400" dirty="0"/>
              <a:t>la estimación de la pluviometría, </a:t>
            </a:r>
            <a:r>
              <a:rPr lang="es-ES" sz="1400" dirty="0" smtClean="0"/>
              <a:t>se </a:t>
            </a:r>
            <a:r>
              <a:rPr lang="es-ES" sz="1400" dirty="0"/>
              <a:t>considerará el promedio de la lluvia registrada en los pluviómetros </a:t>
            </a:r>
            <a:r>
              <a:rPr lang="es-ES" sz="1400" b="1" dirty="0" err="1"/>
              <a:t>Caudete</a:t>
            </a:r>
            <a:r>
              <a:rPr lang="es-ES" sz="1400" b="1" dirty="0"/>
              <a:t> de las Fuentes (N7P0101) </a:t>
            </a:r>
            <a:r>
              <a:rPr lang="es-ES" sz="1400" dirty="0"/>
              <a:t>y el </a:t>
            </a:r>
            <a:r>
              <a:rPr lang="es-ES" sz="1400" b="1" dirty="0"/>
              <a:t>Aforo de Requena (N5A0201)</a:t>
            </a:r>
            <a:r>
              <a:rPr lang="es-ES" sz="1400" dirty="0"/>
              <a:t>, pertenecientes al </a:t>
            </a:r>
            <a:r>
              <a:rPr lang="es-ES" sz="1400" dirty="0" smtClean="0"/>
              <a:t>SAIH.</a:t>
            </a:r>
          </a:p>
          <a:p>
            <a:pPr marL="171450" lvl="0" indent="-171450" algn="just">
              <a:buFontTx/>
              <a:buChar char="-"/>
            </a:pPr>
            <a:endParaRPr lang="es-ES" sz="1400" dirty="0"/>
          </a:p>
        </p:txBody>
      </p:sp>
      <p:sp>
        <p:nvSpPr>
          <p:cNvPr id="13" name="Título 2"/>
          <p:cNvSpPr txBox="1">
            <a:spLocks/>
          </p:cNvSpPr>
          <p:nvPr/>
        </p:nvSpPr>
        <p:spPr>
          <a:xfrm>
            <a:off x="720581" y="295403"/>
            <a:ext cx="770283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 fontScale="45000" lnSpcReduction="20000"/>
          </a:bodyPr>
          <a:lstStyle>
            <a:lvl1pPr lvl="0" algn="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500" b="0" i="0" kern="1200" baseline="0">
                <a:solidFill>
                  <a:schemeClr val="tx1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 algn="ctr"/>
            <a:r>
              <a:rPr lang="es-ES" sz="4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Estructura y contenidos del Plan de Explotación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dirty="0"/>
          </a:p>
        </p:txBody>
      </p:sp>
      <p:sp>
        <p:nvSpPr>
          <p:cNvPr id="9" name="Flecha curvada hacia la derecha 8"/>
          <p:cNvSpPr/>
          <p:nvPr/>
        </p:nvSpPr>
        <p:spPr>
          <a:xfrm>
            <a:off x="51619" y="3226082"/>
            <a:ext cx="553065" cy="78547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98331" y="664712"/>
            <a:ext cx="8321760" cy="44253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500" b="0" i="0" kern="1200" baseline="0">
                <a:solidFill>
                  <a:schemeClr val="tx1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 algn="l"/>
            <a:r>
              <a:rPr lang="es-ES" sz="1400" dirty="0" smtClean="0">
                <a:solidFill>
                  <a:schemeClr val="accent1"/>
                </a:solidFill>
              </a:rPr>
              <a:t>Variabilidad de la dotación media</a:t>
            </a:r>
            <a:endParaRPr lang="es-ES" sz="1800" dirty="0">
              <a:solidFill>
                <a:schemeClr val="accent1"/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479580" y="1067652"/>
            <a:ext cx="77819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98331" y="1244619"/>
            <a:ext cx="39450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Tx/>
              <a:buChar char="-"/>
            </a:pPr>
            <a:r>
              <a:rPr lang="es-ES" sz="1600" dirty="0" smtClean="0"/>
              <a:t>Se </a:t>
            </a:r>
            <a:r>
              <a:rPr lang="es-ES" sz="1600" dirty="0"/>
              <a:t>realizarán dos caracterizaciones al </a:t>
            </a:r>
            <a:r>
              <a:rPr lang="es-ES" sz="1600" dirty="0" smtClean="0"/>
              <a:t>año:</a:t>
            </a:r>
          </a:p>
          <a:p>
            <a:pPr lvl="0"/>
            <a:endParaRPr lang="es-ES" sz="1600" dirty="0" smtClean="0"/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PRELIMINAR</a:t>
            </a:r>
            <a:r>
              <a:rPr lang="es-ES" sz="1600" dirty="0" smtClean="0"/>
              <a:t>, </a:t>
            </a:r>
            <a:r>
              <a:rPr lang="es-ES" sz="1600" dirty="0"/>
              <a:t>a principios de mayo, con la precipitación registrada desde diciembre del año anterior hasta abril del año en </a:t>
            </a:r>
            <a:r>
              <a:rPr lang="es-ES" sz="1600" dirty="0" smtClean="0"/>
              <a:t>curso: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lvl="1" algn="just"/>
            <a:endParaRPr lang="es-ES" sz="1600" dirty="0" smtClean="0"/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DEFINITIVA</a:t>
            </a:r>
            <a:r>
              <a:rPr lang="es-ES" sz="1600" dirty="0" smtClean="0"/>
              <a:t>, </a:t>
            </a:r>
            <a:r>
              <a:rPr lang="es-ES" sz="1600" dirty="0"/>
              <a:t>a principios de julio, a partir de la precipitación registrada entre los meses de mayo y </a:t>
            </a:r>
            <a:r>
              <a:rPr lang="es-ES" sz="1600" dirty="0" smtClean="0"/>
              <a:t>junio:</a:t>
            </a:r>
            <a:endParaRPr lang="es-ES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171450" lvl="0" indent="-171450" algn="just">
              <a:buFontTx/>
              <a:buChar char="-"/>
            </a:pPr>
            <a:endParaRPr lang="es-ES" sz="16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428" y="1604523"/>
            <a:ext cx="4229590" cy="145218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65" y="3245617"/>
            <a:ext cx="3364177" cy="1790113"/>
          </a:xfrm>
          <a:prstGeom prst="rect">
            <a:avLst/>
          </a:prstGeom>
        </p:spPr>
      </p:pic>
      <p:sp>
        <p:nvSpPr>
          <p:cNvPr id="16" name="Título 2"/>
          <p:cNvSpPr txBox="1">
            <a:spLocks/>
          </p:cNvSpPr>
          <p:nvPr/>
        </p:nvSpPr>
        <p:spPr>
          <a:xfrm>
            <a:off x="720581" y="295403"/>
            <a:ext cx="770283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 fontScale="45000" lnSpcReduction="20000"/>
          </a:bodyPr>
          <a:lstStyle>
            <a:lvl1pPr lvl="0" algn="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500" b="0" i="0" kern="1200" baseline="0">
                <a:solidFill>
                  <a:schemeClr val="tx1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 algn="ctr"/>
            <a:r>
              <a:rPr lang="es-ES" sz="4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Estructura y contenidos del Plan de Explotación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44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214" y="1011193"/>
            <a:ext cx="8492746" cy="2012858"/>
          </a:xfrm>
        </p:spPr>
        <p:txBody>
          <a:bodyPr>
            <a:normAutofit/>
          </a:bodyPr>
          <a:lstStyle/>
          <a:p>
            <a:pPr algn="ctr"/>
            <a:r>
              <a:rPr lang="es-ES" sz="2400" dirty="0"/>
              <a:t>Planificación hidrológica y gestión de planes de</a:t>
            </a:r>
            <a:br>
              <a:rPr lang="es-ES" sz="2400" dirty="0"/>
            </a:br>
            <a:r>
              <a:rPr lang="es-ES" sz="2400" dirty="0"/>
              <a:t>explotación: Vinalopó-</a:t>
            </a:r>
            <a:r>
              <a:rPr lang="es-ES" sz="2400" dirty="0" err="1"/>
              <a:t>l’Alacantí</a:t>
            </a:r>
            <a:r>
              <a:rPr lang="es-ES" sz="2400" dirty="0"/>
              <a:t> y Requena-Utiel</a:t>
            </a:r>
            <a:r>
              <a:rPr lang="es-ES" sz="2400" dirty="0" smtClean="0"/>
              <a:t>.</a:t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>Muchas </a:t>
            </a:r>
            <a:r>
              <a:rPr lang="es-ES" sz="2400" smtClean="0"/>
              <a:t>gracias  </a:t>
            </a:r>
            <a:r>
              <a:rPr lang="es-ES" sz="2400" dirty="0" smtClean="0"/>
              <a:t>!!!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319330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itchFamily="34" charset="0"/>
              </a:rPr>
              <a:t>Utiel, 17 de noviembre 2025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879446" y="1803966"/>
            <a:ext cx="8135937" cy="129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500" b="0" i="0" u="none" strike="noStrike" cap="none" baseline="0">
                <a:solidFill>
                  <a:schemeClr val="tx1"/>
                </a:solidFill>
                <a:latin typeface="Lato Black" panose="020F0A02020204030203" pitchFamily="34" charset="0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sz="3200" b="1" dirty="0" smtClean="0">
                <a:ea typeface="Lato Black"/>
                <a:cs typeface="Lato Black"/>
              </a:rPr>
              <a:t>             </a:t>
            </a:r>
            <a:r>
              <a:rPr lang="es-ES" sz="2800" b="1" dirty="0" smtClean="0">
                <a:ea typeface="Lato Black"/>
                <a:cs typeface="Lato Black"/>
              </a:rPr>
              <a:t>Introducción</a:t>
            </a:r>
            <a:endParaRPr lang="es-ES" sz="2800" b="1" dirty="0">
              <a:ea typeface="Lato Black"/>
              <a:cs typeface="Lato Black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392388" y="2236891"/>
            <a:ext cx="7749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4BB3FD"/>
                </a:solidFill>
                <a:latin typeface="Lato Black"/>
                <a:ea typeface="Lato Black"/>
                <a:cs typeface="Lato Black"/>
                <a:sym typeface="Lato Black"/>
              </a:rPr>
              <a:t>01</a:t>
            </a:r>
            <a:endParaRPr sz="2800" dirty="0">
              <a:solidFill>
                <a:srgbClr val="4BB3FD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3066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581400" cy="7945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80632" y="244855"/>
            <a:ext cx="5084501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2400" dirty="0" smtClean="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INTRODUCCION</a:t>
            </a:r>
            <a:endParaRPr lang="es-ES" sz="2400" b="0" i="0" u="none" strike="noStrike" cap="none" dirty="0" smtClean="0">
              <a:solidFill>
                <a:srgbClr val="FFFFFF"/>
              </a:solidFill>
              <a:latin typeface="Lato Black"/>
              <a:ea typeface="Lato Black"/>
              <a:cs typeface="Lato Black"/>
              <a:sym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7728" y="885950"/>
            <a:ext cx="8753089" cy="41024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415925">
              <a:spcBef>
                <a:spcPct val="20000"/>
              </a:spcBef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sz="2200" b="1" dirty="0" smtClean="0">
                <a:solidFill>
                  <a:schemeClr val="tx1"/>
                </a:solidFill>
              </a:rPr>
              <a:t>La Directiva Marco del Agua</a:t>
            </a:r>
          </a:p>
          <a:p>
            <a:pPr marL="415925" algn="just"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  </a:t>
            </a:r>
            <a:r>
              <a:rPr lang="es-E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Directiva  2000/60/CE,  del  Parlamento  Europeo  y del Consejo, de 23 de octubre de 2000, ha supuesto </a:t>
            </a:r>
            <a:r>
              <a:rPr lang="es-E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s-E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cambio sustancial de la legislación europea en materia de </a:t>
            </a:r>
            <a:r>
              <a:rPr lang="es-E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aguas. </a:t>
            </a:r>
            <a:r>
              <a:rPr lang="es-ES" alt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es-ES" altLang="es-E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DMA fue transpuesta al ordenamiento jurídico español mediante una modificación del TR de la Ley de Aguas en diciembre de </a:t>
            </a:r>
            <a:r>
              <a:rPr lang="es-ES" alt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2003.</a:t>
            </a:r>
          </a:p>
          <a:p>
            <a:pPr marL="415925" algn="just"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alt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Objetivos medioambientales </a:t>
            </a:r>
            <a:r>
              <a:rPr lang="es-ES" altLang="es-E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(art.4.b</a:t>
            </a:r>
            <a:r>
              <a:rPr lang="es-ES" alt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los </a:t>
            </a:r>
            <a:r>
              <a:rPr lang="es-ES" alt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Estados miembros habrán de proteger, mejorar </a:t>
            </a: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y regenerar </a:t>
            </a:r>
            <a:r>
              <a:rPr lang="es-ES" alt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todas las masas de agua subterránea y </a:t>
            </a: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garantizarán </a:t>
            </a:r>
            <a:r>
              <a:rPr lang="es-ES" alt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un equilibrio entre la extracción y la </a:t>
            </a: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alimentación </a:t>
            </a:r>
            <a:r>
              <a:rPr lang="es-ES" alt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de dichas aguas con objeto de </a:t>
            </a:r>
            <a:r>
              <a:rPr lang="es-ES" altLang="es-ES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alcanzar un </a:t>
            </a:r>
            <a:r>
              <a:rPr lang="es-ES" altLang="es-E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buen estado </a:t>
            </a:r>
            <a:r>
              <a:rPr lang="es-ES" altLang="es-ES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de las aguas </a:t>
            </a:r>
            <a:r>
              <a:rPr lang="es-ES" altLang="es-E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subterráneas</a:t>
            </a:r>
            <a:r>
              <a:rPr lang="es-ES" alt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!!</a:t>
            </a:r>
            <a:endParaRPr lang="es-ES" altLang="es-E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114000"/>
              </a:lnSpc>
              <a:spcBef>
                <a:spcPts val="600"/>
              </a:spcBef>
            </a:pPr>
            <a:endParaRPr lang="es-ES" altLang="es-ES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114000"/>
              </a:lnSpc>
              <a:spcBef>
                <a:spcPts val="600"/>
              </a:spcBef>
            </a:pPr>
            <a:r>
              <a:rPr lang="es-ES" altLang="es-ES" sz="2000" b="1" dirty="0">
                <a:latin typeface="Calibri" panose="020F0502020204030204" pitchFamily="34" charset="0"/>
              </a:rPr>
              <a:t> </a:t>
            </a:r>
            <a:r>
              <a:rPr lang="es-ES" altLang="es-ES" sz="2000" b="1" dirty="0" smtClean="0">
                <a:latin typeface="Calibri" panose="020F0502020204030204" pitchFamily="34" charset="0"/>
              </a:rPr>
              <a:t> </a:t>
            </a:r>
            <a:endParaRPr lang="es-ES" altLang="es-ES" sz="2000" b="1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14000"/>
              </a:lnSpc>
              <a:spcBef>
                <a:spcPct val="0"/>
              </a:spcBef>
            </a:pPr>
            <a:endParaRPr lang="es-ES" altLang="es-ES" sz="2000" b="1" dirty="0" smtClean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14000"/>
              </a:lnSpc>
              <a:spcBef>
                <a:spcPct val="0"/>
              </a:spcBef>
            </a:pPr>
            <a:endParaRPr lang="es-ES" altLang="es-ES" sz="2000" b="1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14000"/>
              </a:lnSpc>
              <a:spcBef>
                <a:spcPct val="0"/>
              </a:spcBef>
            </a:pPr>
            <a:endParaRPr lang="en-GB" altLang="es-E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5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581400" cy="7945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80632" y="244855"/>
            <a:ext cx="5084501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2400" dirty="0" smtClean="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INTRODUCCION</a:t>
            </a:r>
            <a:endParaRPr lang="es-ES" sz="2400" b="0" i="0" u="none" strike="noStrike" cap="none" dirty="0" smtClean="0">
              <a:solidFill>
                <a:srgbClr val="FFFFFF"/>
              </a:solidFill>
              <a:latin typeface="Lato Black"/>
              <a:ea typeface="Lato Black"/>
              <a:cs typeface="Lato Black"/>
              <a:sym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4656" y="885950"/>
            <a:ext cx="8725380" cy="41024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415925">
              <a:spcBef>
                <a:spcPct val="20000"/>
              </a:spcBef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spcBef>
                <a:spcPct val="0"/>
              </a:spcBef>
            </a:pPr>
            <a:r>
              <a:rPr lang="es-ES" altLang="es-ES" sz="2200" b="1" dirty="0" smtClean="0">
                <a:solidFill>
                  <a:schemeClr val="tx1"/>
                </a:solidFill>
              </a:rPr>
              <a:t>Texto Refundido </a:t>
            </a:r>
            <a:r>
              <a:rPr lang="es-ES" altLang="es-ES" sz="2200" b="1" dirty="0">
                <a:solidFill>
                  <a:schemeClr val="tx1"/>
                </a:solidFill>
              </a:rPr>
              <a:t>de la Ley de </a:t>
            </a:r>
            <a:r>
              <a:rPr lang="es-ES" altLang="es-ES" sz="2200" b="1" dirty="0" smtClean="0">
                <a:solidFill>
                  <a:schemeClr val="tx1"/>
                </a:solidFill>
              </a:rPr>
              <a:t>Aguas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ES" sz="2000" u="sng" dirty="0" smtClean="0">
                <a:solidFill>
                  <a:schemeClr val="tx1"/>
                </a:solidFill>
                <a:latin typeface="+mn-lt"/>
              </a:rPr>
              <a:t>El </a:t>
            </a:r>
            <a:r>
              <a:rPr lang="es-ES" sz="2000" u="sng" dirty="0">
                <a:solidFill>
                  <a:schemeClr val="tx1"/>
                </a:solidFill>
                <a:latin typeface="+mn-lt"/>
              </a:rPr>
              <a:t>artículo 92 bis del texto refundido de la Ley de Aguas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, aprobado por Real Decreto Legislativo 1/2001, establece los siguientes objetivos medioambientales, en concordancia con la citada DMA:</a:t>
            </a: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+mn-lt"/>
              </a:rPr>
              <a:t> 	“(…) b') </a:t>
            </a:r>
            <a:r>
              <a:rPr lang="es-ES" sz="2000" b="1" u="sng" dirty="0">
                <a:solidFill>
                  <a:schemeClr val="tx1"/>
                </a:solidFill>
                <a:latin typeface="+mn-lt"/>
              </a:rPr>
              <a:t>Proteger, mejorar y regenerar las masas de agua subterránea</a:t>
            </a:r>
            <a:r>
              <a:rPr lang="es-E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y 	garantizar el equilibrio entre la extracción y la recarga a fin de conseguir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	el 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buen 	estado de las aguas subterráneas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(...)”</a:t>
            </a:r>
            <a:r>
              <a:rPr lang="es-ES" dirty="0"/>
              <a:t> </a:t>
            </a:r>
            <a:endParaRPr lang="es-ES" dirty="0" smtClean="0"/>
          </a:p>
          <a:p>
            <a:pPr algn="just">
              <a:spcBef>
                <a:spcPts val="1800"/>
              </a:spcBef>
            </a:pPr>
            <a:r>
              <a:rPr lang="es-ES" sz="2200" b="1" dirty="0">
                <a:solidFill>
                  <a:schemeClr val="tx1"/>
                </a:solidFill>
              </a:rPr>
              <a:t>                            </a:t>
            </a:r>
            <a:r>
              <a:rPr lang="es-ES" sz="2200" b="1" dirty="0" smtClean="0">
                <a:solidFill>
                  <a:schemeClr val="tx1"/>
                </a:solidFill>
              </a:rPr>
              <a:t>   Sistemas </a:t>
            </a:r>
            <a:r>
              <a:rPr lang="es-ES" sz="2200" b="1" dirty="0">
                <a:solidFill>
                  <a:schemeClr val="tx1"/>
                </a:solidFill>
              </a:rPr>
              <a:t>de </a:t>
            </a:r>
            <a:r>
              <a:rPr lang="es-ES" sz="2200" b="1" dirty="0" smtClean="0">
                <a:solidFill>
                  <a:schemeClr val="tx1"/>
                </a:solidFill>
              </a:rPr>
              <a:t>Control de volúmenes</a:t>
            </a:r>
            <a:endParaRPr lang="es-ES" sz="2200" b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1600" b="1" dirty="0" smtClean="0">
                <a:solidFill>
                  <a:schemeClr val="tx1"/>
                </a:solidFill>
              </a:rPr>
              <a:t>Orden </a:t>
            </a:r>
            <a:r>
              <a:rPr lang="es-ES" sz="1600" b="1" dirty="0">
                <a:solidFill>
                  <a:schemeClr val="tx1"/>
                </a:solidFill>
              </a:rPr>
              <a:t>TED/1191/2024</a:t>
            </a:r>
            <a:r>
              <a:rPr lang="es-ES" sz="1600" dirty="0">
                <a:solidFill>
                  <a:schemeClr val="tx1"/>
                </a:solidFill>
              </a:rPr>
              <a:t>, de 24 de octubre, por la que se regulan los sistemas electrónicos de control de los volúmenes de agua utilizados por los aprovechamientos de agua, los retornos y los vertidos al dominio público hidráulico.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0" indent="0" algn="just" eaLnBrk="1" hangingPunct="1">
              <a:lnSpc>
                <a:spcPct val="114000"/>
              </a:lnSpc>
              <a:spcBef>
                <a:spcPts val="600"/>
              </a:spcBef>
            </a:pPr>
            <a:endParaRPr lang="es-ES" altLang="es-ES" sz="2000" b="1" dirty="0" smtClean="0">
              <a:latin typeface="+mn-lt"/>
            </a:endParaRPr>
          </a:p>
          <a:p>
            <a:pPr algn="ctr" eaLnBrk="1" hangingPunct="1">
              <a:lnSpc>
                <a:spcPct val="114000"/>
              </a:lnSpc>
              <a:spcBef>
                <a:spcPct val="0"/>
              </a:spcBef>
            </a:pPr>
            <a:endParaRPr lang="es-ES" altLang="es-ES" sz="2000" b="1" dirty="0">
              <a:latin typeface="+mn-lt"/>
            </a:endParaRPr>
          </a:p>
          <a:p>
            <a:pPr algn="ctr" eaLnBrk="1" hangingPunct="1">
              <a:lnSpc>
                <a:spcPct val="114000"/>
              </a:lnSpc>
              <a:spcBef>
                <a:spcPct val="0"/>
              </a:spcBef>
            </a:pPr>
            <a:endParaRPr lang="en-GB" altLang="es-E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415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879446" y="1203074"/>
            <a:ext cx="8135937" cy="129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500" b="0" i="0" u="none" strike="noStrike" cap="none" baseline="0">
                <a:solidFill>
                  <a:schemeClr val="tx1"/>
                </a:solidFill>
                <a:latin typeface="Lato Black" panose="020F0A02020204030203" pitchFamily="34" charset="0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sz="2400" b="1" dirty="0">
                <a:ea typeface="Lato Black"/>
                <a:cs typeface="Lato Black"/>
              </a:rPr>
              <a:t/>
            </a:r>
            <a:br>
              <a:rPr lang="es-ES" sz="2400" b="1" dirty="0">
                <a:ea typeface="Lato Black"/>
                <a:cs typeface="Lato Black"/>
              </a:rPr>
            </a:br>
            <a:r>
              <a:rPr lang="es-ES" sz="2400" b="1" dirty="0">
                <a:ea typeface="Lato Black"/>
                <a:cs typeface="Lato Black"/>
              </a:rPr>
              <a:t>Plan de explotación de las masas de agua subterránea de </a:t>
            </a:r>
            <a:r>
              <a:rPr lang="es-ES" sz="2400" b="1" dirty="0" smtClean="0">
                <a:ea typeface="Lato Black"/>
                <a:cs typeface="Lato Black"/>
              </a:rPr>
              <a:t>Villena-</a:t>
            </a:r>
            <a:r>
              <a:rPr lang="es-ES" sz="2400" b="1" dirty="0" err="1">
                <a:ea typeface="Lato Black"/>
                <a:cs typeface="Lato Black"/>
              </a:rPr>
              <a:t>B</a:t>
            </a:r>
            <a:r>
              <a:rPr lang="es-ES" sz="2400" b="1" dirty="0" err="1" smtClean="0">
                <a:ea typeface="Lato Black"/>
                <a:cs typeface="Lato Black"/>
              </a:rPr>
              <a:t>eneixama</a:t>
            </a:r>
            <a:r>
              <a:rPr lang="es-ES" sz="2400" b="1" dirty="0">
                <a:ea typeface="Lato Black"/>
                <a:cs typeface="Lato Black"/>
              </a:rPr>
              <a:t>, </a:t>
            </a:r>
            <a:r>
              <a:rPr lang="es-ES" sz="2400" b="1" dirty="0" smtClean="0">
                <a:ea typeface="Lato Black"/>
                <a:cs typeface="Lato Black"/>
              </a:rPr>
              <a:t>Jumilla-</a:t>
            </a:r>
            <a:r>
              <a:rPr lang="es-ES" sz="2400" b="1" dirty="0">
                <a:ea typeface="Lato Black"/>
                <a:cs typeface="Lato Black"/>
              </a:rPr>
              <a:t>V</a:t>
            </a:r>
            <a:r>
              <a:rPr lang="es-ES" sz="2400" b="1" dirty="0" smtClean="0">
                <a:ea typeface="Lato Black"/>
                <a:cs typeface="Lato Black"/>
              </a:rPr>
              <a:t>illena</a:t>
            </a:r>
            <a:r>
              <a:rPr lang="es-ES" sz="2400" b="1" dirty="0">
                <a:ea typeface="Lato Black"/>
                <a:cs typeface="Lato Black"/>
              </a:rPr>
              <a:t>, </a:t>
            </a:r>
            <a:r>
              <a:rPr lang="es-ES" sz="2400" b="1" dirty="0" err="1" smtClean="0">
                <a:ea typeface="Lato Black"/>
                <a:cs typeface="Lato Black"/>
              </a:rPr>
              <a:t>Serral</a:t>
            </a:r>
            <a:r>
              <a:rPr lang="es-ES" sz="2400" b="1" dirty="0" smtClean="0">
                <a:ea typeface="Lato Black"/>
                <a:cs typeface="Lato Black"/>
              </a:rPr>
              <a:t>-Salinas</a:t>
            </a:r>
            <a:r>
              <a:rPr lang="es-ES" sz="2400" b="1" dirty="0">
                <a:ea typeface="Lato Black"/>
                <a:cs typeface="Lato Black"/>
              </a:rPr>
              <a:t>, </a:t>
            </a:r>
            <a:r>
              <a:rPr lang="es-ES" sz="2400" b="1" dirty="0" smtClean="0">
                <a:ea typeface="Lato Black"/>
                <a:cs typeface="Lato Black"/>
              </a:rPr>
              <a:t>Sierra </a:t>
            </a:r>
            <a:r>
              <a:rPr lang="es-ES" sz="2400" b="1" dirty="0">
                <a:ea typeface="Lato Black"/>
                <a:cs typeface="Lato Black"/>
              </a:rPr>
              <a:t>de </a:t>
            </a:r>
            <a:r>
              <a:rPr lang="es-ES" sz="2400" b="1" dirty="0" err="1" smtClean="0">
                <a:ea typeface="Lato Black"/>
                <a:cs typeface="Lato Black"/>
              </a:rPr>
              <a:t>Crevillente</a:t>
            </a:r>
            <a:r>
              <a:rPr lang="es-ES" sz="2400" b="1" dirty="0">
                <a:ea typeface="Lato Black"/>
                <a:cs typeface="Lato Black"/>
              </a:rPr>
              <a:t>, </a:t>
            </a:r>
            <a:r>
              <a:rPr lang="es-ES" sz="2400" b="1" dirty="0" err="1" smtClean="0">
                <a:ea typeface="Lato Black"/>
                <a:cs typeface="Lato Black"/>
              </a:rPr>
              <a:t>Peñarrubia</a:t>
            </a:r>
            <a:r>
              <a:rPr lang="es-ES" sz="2400" b="1" dirty="0" smtClean="0">
                <a:ea typeface="Lato Black"/>
                <a:cs typeface="Lato Black"/>
              </a:rPr>
              <a:t> </a:t>
            </a:r>
            <a:r>
              <a:rPr lang="es-ES" sz="2400" b="1" dirty="0">
                <a:ea typeface="Lato Black"/>
                <a:cs typeface="Lato Black"/>
              </a:rPr>
              <a:t>y </a:t>
            </a:r>
            <a:r>
              <a:rPr lang="es-ES" sz="2400" b="1" dirty="0" err="1" smtClean="0">
                <a:ea typeface="Lato Black"/>
                <a:cs typeface="Lato Black"/>
              </a:rPr>
              <a:t>Quibas</a:t>
            </a:r>
            <a:endParaRPr lang="es-ES" sz="2400" b="1" dirty="0">
              <a:ea typeface="Lato Black"/>
              <a:cs typeface="Lato Black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104546" y="1579566"/>
            <a:ext cx="7749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 smtClean="0">
                <a:solidFill>
                  <a:srgbClr val="4BB3FD"/>
                </a:solidFill>
                <a:latin typeface="Lato Black"/>
                <a:ea typeface="Lato Black"/>
                <a:cs typeface="Lato Black"/>
                <a:sym typeface="Lato Black"/>
              </a:rPr>
              <a:t>02</a:t>
            </a:r>
            <a:endParaRPr sz="2800" dirty="0">
              <a:solidFill>
                <a:srgbClr val="4BB3FD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4185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581400" cy="7945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80632" y="244855"/>
            <a:ext cx="5084501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2400" dirty="0" smtClean="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PLAN DE EXPLOTACION</a:t>
            </a:r>
            <a:endParaRPr lang="es-ES" sz="2400" b="0" i="0" u="none" strike="noStrike" cap="none" dirty="0" smtClean="0">
              <a:solidFill>
                <a:srgbClr val="FFFFFF"/>
              </a:solidFill>
              <a:latin typeface="Lato Black"/>
              <a:ea typeface="Lato Black"/>
              <a:cs typeface="Lato Black"/>
              <a:sym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1528" y="885950"/>
            <a:ext cx="8725380" cy="41024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415925">
              <a:spcBef>
                <a:spcPct val="20000"/>
              </a:spcBef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133350" lvl="1" indent="0"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s-ES" alt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¿Cómo se debe redactar el PLAN </a:t>
            </a:r>
            <a:r>
              <a:rPr lang="es-ES" altLang="es-E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es-ES" alt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EXPLOTACIÓN?</a:t>
            </a: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El </a:t>
            </a:r>
            <a:r>
              <a:rPr lang="es-ES" alt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plan, </a:t>
            </a:r>
            <a:r>
              <a:rPr lang="es-ES" altLang="es-ES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redactado por el Organismo de cuenca, con la colaboración de la comunidad de usuarios</a:t>
            </a:r>
            <a:r>
              <a:rPr lang="es-ES" alt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 y de carácter vinculante para todos sus partícipes, perseguirá la </a:t>
            </a:r>
            <a:r>
              <a:rPr lang="es-ES" altLang="es-E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consecución del buen estado de las masas de agua tratando de mantener la estructura socioeconómica vinculada al uso de los recursos de dichas masas de agua </a:t>
            </a:r>
            <a:r>
              <a:rPr lang="es-ES" altLang="es-ES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(art. 53.3 del PHJ (2022-2027))</a:t>
            </a: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endParaRPr lang="es-ES" altLang="es-ES" sz="20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s-ES" altLang="es-ES" sz="2000" dirty="0" smtClean="0"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87" y="2885318"/>
            <a:ext cx="2262450" cy="200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581400" cy="7945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80632" y="244855"/>
            <a:ext cx="5084501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2400" dirty="0" smtClean="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PLAN DE EXPLOTACION</a:t>
            </a:r>
            <a:endParaRPr lang="es-ES" sz="2400" b="0" i="0" u="none" strike="noStrike" cap="none" dirty="0" smtClean="0">
              <a:solidFill>
                <a:srgbClr val="FFFFFF"/>
              </a:solidFill>
              <a:latin typeface="Lato Black"/>
              <a:ea typeface="Lato Black"/>
              <a:cs typeface="Lato Black"/>
              <a:sym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1528" y="885950"/>
            <a:ext cx="8725380" cy="41024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415925">
              <a:spcBef>
                <a:spcPct val="20000"/>
              </a:spcBef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133350" lvl="1" indent="0"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s-ES" alt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¿Cómo se debe redactar el PLAN </a:t>
            </a:r>
            <a:r>
              <a:rPr lang="es-ES" altLang="es-E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es-ES" alt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EXPLOTACIÓN?</a:t>
            </a:r>
          </a:p>
          <a:p>
            <a:pPr marL="476250" lvl="1" indent="-342900"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altLang="es-E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Multitud de reuniones de trabajo</a:t>
            </a:r>
            <a:r>
              <a:rPr lang="es-ES" alt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entre la Confederación Hidrográfica del Júcar en </a:t>
            </a: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y la </a:t>
            </a:r>
            <a:r>
              <a:rPr lang="es-ES" alt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Junta Central de Usuarios del Vinalopó, L’ Alacantí y Consorcio de Aguas de la Marina Baja</a:t>
            </a: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tanto presenciales como por video conferencia, con el objetivo de lograr el </a:t>
            </a:r>
            <a:r>
              <a:rPr lang="es-ES" altLang="es-E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consenso</a:t>
            </a: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en cada una de las etapas de desarrollo del Plan.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181" y="3003399"/>
            <a:ext cx="2422255" cy="17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4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581400" cy="7945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80632" y="244855"/>
            <a:ext cx="5084501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2400" dirty="0" smtClean="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PLAN DE EXPLOTACION</a:t>
            </a:r>
            <a:endParaRPr lang="es-ES" sz="2400" b="0" i="0" u="none" strike="noStrike" cap="none" dirty="0" smtClean="0">
              <a:solidFill>
                <a:srgbClr val="FFFFFF"/>
              </a:solidFill>
              <a:latin typeface="Lato Black"/>
              <a:ea typeface="Lato Black"/>
              <a:cs typeface="Lato Black"/>
              <a:sym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1582" y="885950"/>
            <a:ext cx="8725380" cy="41024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415925">
              <a:spcBef>
                <a:spcPct val="20000"/>
              </a:spcBef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133350" lvl="1" indent="0"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s-ES" altLang="es-E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Descripción de la </a:t>
            </a:r>
            <a:r>
              <a:rPr lang="es-ES" altLang="es-E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problemática a la que se enfrenta el PLAN DE EXPLOTACION</a:t>
            </a:r>
          </a:p>
          <a:p>
            <a:pPr marL="476250" lvl="1" indent="-342900"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alt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 </a:t>
            </a:r>
            <a:r>
              <a:rPr lang="es-ES" altLang="es-ES" sz="2000" dirty="0">
                <a:solidFill>
                  <a:schemeClr val="tx1"/>
                </a:solidFill>
                <a:latin typeface="Calibri" panose="020F0502020204030204" pitchFamily="34" charset="0"/>
              </a:rPr>
              <a:t>la mayoría de aprovechamientos de aguas </a:t>
            </a: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subterráneas se producen </a:t>
            </a:r>
            <a:r>
              <a:rPr lang="es-ES" altLang="es-ES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descensos muy acusados de los niveles piezométricos que ponen en peligro su propia subsistencia</a:t>
            </a:r>
          </a:p>
          <a:p>
            <a:pPr marL="133350" lvl="1" indent="0"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s-ES" altLang="es-ES" sz="2000" b="1" u="sng" dirty="0" smtClean="0"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647" y="2389568"/>
            <a:ext cx="4920406" cy="23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40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9C28263EC76D940B042D36569FAA034" ma:contentTypeVersion="3" ma:contentTypeDescription="Crear nuevo documento." ma:contentTypeScope="" ma:versionID="0bd0cb5344d1690a3cbbf46c3df11430">
  <xsd:schema xmlns:xsd="http://www.w3.org/2001/XMLSchema" xmlns:xs="http://www.w3.org/2001/XMLSchema" xmlns:p="http://schemas.microsoft.com/office/2006/metadata/properties" xmlns:ns2="3a59c1f3-7cfe-4866-877d-3ef18be60a0b" targetNamespace="http://schemas.microsoft.com/office/2006/metadata/properties" ma:root="true" ma:fieldsID="1ad7025399c6cd353cb708f172dda5e6" ns2:_="">
    <xsd:import namespace="3a59c1f3-7cfe-4866-877d-3ef18be60a0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9c1f3-7cfe-4866-877d-3ef18be60a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371ABD-60DC-4B8B-81E7-5226C0435D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9D038F-D2D5-49C2-92FA-A8CDA0A32877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1183666B-D381-456C-BE6E-051B065C7B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9c1f3-7cfe-4866-877d-3ef18be60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C0EE4B3-C5B6-4F32-8787-CAA21B64215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a59c1f3-7cfe-4866-877d-3ef18be60a0b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6323</TotalTime>
  <Words>1762</Words>
  <Application>Microsoft Office PowerPoint</Application>
  <PresentationFormat>Presentación en pantalla (16:9)</PresentationFormat>
  <Paragraphs>150</Paragraphs>
  <Slides>25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Times New Roman</vt:lpstr>
      <vt:lpstr>Lato Black</vt:lpstr>
      <vt:lpstr>Lato</vt:lpstr>
      <vt:lpstr>Courier New</vt:lpstr>
      <vt:lpstr>Arial</vt:lpstr>
      <vt:lpstr>Calibri Light</vt:lpstr>
      <vt:lpstr>Calibri</vt:lpstr>
      <vt:lpstr>Wingdings</vt:lpstr>
      <vt:lpstr>Tema de Office</vt:lpstr>
      <vt:lpstr>Planificación hidrológica y gestión de planes de explotación: Vinalopó-l’Alacantí y Requena-Utiel.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Antecedentes </vt:lpstr>
      <vt:lpstr>Antecedentes </vt:lpstr>
      <vt:lpstr>Antecedentes </vt:lpstr>
      <vt:lpstr>Antecedentes </vt:lpstr>
      <vt:lpstr>Criterios a adoptar para el uso del agua</vt:lpstr>
      <vt:lpstr>Presentación de PowerPoint</vt:lpstr>
      <vt:lpstr>Presentación de PowerPoint</vt:lpstr>
      <vt:lpstr>Presentación de PowerPoint</vt:lpstr>
      <vt:lpstr>Planificación hidrológica y gestión de planes de explotación: Vinalopó-l’Alacantí y Requena-Utiel.  Muchas gracias 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Presentaciones CHJ Imprimible</dc:title>
  <dc:creator>Jiménez Argudo, Sara María</dc:creator>
  <cp:lastModifiedBy>Lopez Nicolas, Antonio Francisco</cp:lastModifiedBy>
  <cp:revision>579</cp:revision>
  <cp:lastPrinted>2025-07-21T08:51:06Z</cp:lastPrinted>
  <dcterms:modified xsi:type="dcterms:W3CDTF">2025-11-14T10:41:05Z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0x01010009C28263EC76D940B042D36569FAA034</vt:lpwstr>
  </property>
</Properties>
</file>